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ocuments\Tencent%20Files\1285035435\FileRecv\&#22303;&#24314;&#23398;&#38498;&#31532;9&#21608;&#65288;&#26089;&#33258;&#20064;&#65289;&#25277;&#26597;&#27719;&#24635;&#34920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ocuments\Tencent%20Files\1285035435\FileRecv\&#22303;&#24314;&#23398;&#38498;&#31532;9&#21608;&#65288;&#26202;&#33258;&#20064;&#65289;&#25277;&#26597;&#27719;&#24635;&#34920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ocuments\Tencent%20Files\1285035435\FileRecv\&#22303;&#24314;&#23398;&#38498;&#31532;9&#21608;&#65288;&#26089;&#33258;&#20064;&#65289;&#25277;&#26597;&#27719;&#24635;&#34920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Sheet1!$C$4:$C$12</c:f>
              <c:strCache>
                <c:ptCount val="9"/>
                <c:pt idx="0">
                  <c:v>土木1161</c:v>
                </c:pt>
                <c:pt idx="1">
                  <c:v>土木1162</c:v>
                </c:pt>
                <c:pt idx="2">
                  <c:v>土木1163</c:v>
                </c:pt>
                <c:pt idx="3">
                  <c:v>土木1164</c:v>
                </c:pt>
                <c:pt idx="4">
                  <c:v>土木1165</c:v>
                </c:pt>
                <c:pt idx="5">
                  <c:v>造价1161</c:v>
                </c:pt>
                <c:pt idx="6">
                  <c:v>造价1162</c:v>
                </c:pt>
                <c:pt idx="7">
                  <c:v>工程1161</c:v>
                </c:pt>
                <c:pt idx="8">
                  <c:v>城规1161</c:v>
                </c:pt>
              </c:strCache>
            </c:strRef>
          </c:cat>
          <c:val>
            <c:numRef>
              <c:f>Sheet1!$H$4:$H$12</c:f>
              <c:numCache>
                <c:formatCode>0%</c:formatCode>
                <c:ptCount val="9"/>
                <c:pt idx="0">
                  <c:v>1</c:v>
                </c:pt>
                <c:pt idx="1">
                  <c:v>1</c:v>
                </c:pt>
                <c:pt idx="2">
                  <c:v>0.98285714285714287</c:v>
                </c:pt>
                <c:pt idx="3">
                  <c:v>1</c:v>
                </c:pt>
                <c:pt idx="4">
                  <c:v>0.95897435897435901</c:v>
                </c:pt>
                <c:pt idx="5">
                  <c:v>0.99411764705882355</c:v>
                </c:pt>
                <c:pt idx="6">
                  <c:v>1</c:v>
                </c:pt>
                <c:pt idx="7">
                  <c:v>0.96875</c:v>
                </c:pt>
                <c:pt idx="8">
                  <c:v>1</c:v>
                </c:pt>
              </c:numCache>
            </c:numRef>
          </c:val>
        </c:ser>
        <c:axId val="88656896"/>
        <c:axId val="49791744"/>
      </c:barChart>
      <c:catAx>
        <c:axId val="88656896"/>
        <c:scaling>
          <c:orientation val="minMax"/>
        </c:scaling>
        <c:axPos val="b"/>
        <c:tickLblPos val="nextTo"/>
        <c:crossAx val="49791744"/>
        <c:crosses val="autoZero"/>
        <c:auto val="1"/>
        <c:lblAlgn val="ctr"/>
        <c:lblOffset val="100"/>
      </c:catAx>
      <c:valAx>
        <c:axId val="49791744"/>
        <c:scaling>
          <c:orientation val="minMax"/>
        </c:scaling>
        <c:axPos val="l"/>
        <c:majorGridlines/>
        <c:numFmt formatCode="0%" sourceLinked="1"/>
        <c:tickLblPos val="nextTo"/>
        <c:crossAx val="8865689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Sheet1!$C$4:$C$12</c:f>
              <c:strCache>
                <c:ptCount val="9"/>
                <c:pt idx="0">
                  <c:v>土木1161</c:v>
                </c:pt>
                <c:pt idx="1">
                  <c:v>土木1162</c:v>
                </c:pt>
                <c:pt idx="2">
                  <c:v>土木1163</c:v>
                </c:pt>
                <c:pt idx="3">
                  <c:v>土木1164</c:v>
                </c:pt>
                <c:pt idx="4">
                  <c:v>土木1165</c:v>
                </c:pt>
                <c:pt idx="5">
                  <c:v>造价1161</c:v>
                </c:pt>
                <c:pt idx="6">
                  <c:v>造价1162</c:v>
                </c:pt>
                <c:pt idx="7">
                  <c:v>工程1161</c:v>
                </c:pt>
                <c:pt idx="8">
                  <c:v>城规1161</c:v>
                </c:pt>
              </c:strCache>
            </c:strRef>
          </c:cat>
          <c:val>
            <c:numRef>
              <c:f>Sheet1!$H$4:$H$12</c:f>
              <c:numCache>
                <c:formatCode>0%</c:formatCode>
                <c:ptCount val="9"/>
                <c:pt idx="0">
                  <c:v>0.9885057471264368</c:v>
                </c:pt>
                <c:pt idx="1">
                  <c:v>0.99122807017543857</c:v>
                </c:pt>
                <c:pt idx="2">
                  <c:v>0.98095238095238091</c:v>
                </c:pt>
                <c:pt idx="3">
                  <c:v>0.98765432098765427</c:v>
                </c:pt>
                <c:pt idx="4">
                  <c:v>0.96581196581196582</c:v>
                </c:pt>
                <c:pt idx="5">
                  <c:v>0.99019607843137258</c:v>
                </c:pt>
                <c:pt idx="6">
                  <c:v>1</c:v>
                </c:pt>
                <c:pt idx="7">
                  <c:v>0.98958333333333337</c:v>
                </c:pt>
                <c:pt idx="8">
                  <c:v>0.989247311827957</c:v>
                </c:pt>
              </c:numCache>
            </c:numRef>
          </c:val>
        </c:ser>
        <c:axId val="86334080"/>
        <c:axId val="86357120"/>
      </c:barChart>
      <c:catAx>
        <c:axId val="86334080"/>
        <c:scaling>
          <c:orientation val="minMax"/>
        </c:scaling>
        <c:axPos val="b"/>
        <c:tickLblPos val="nextTo"/>
        <c:crossAx val="86357120"/>
        <c:crosses val="autoZero"/>
        <c:auto val="1"/>
        <c:lblAlgn val="ctr"/>
        <c:lblOffset val="100"/>
      </c:catAx>
      <c:valAx>
        <c:axId val="86357120"/>
        <c:scaling>
          <c:orientation val="minMax"/>
        </c:scaling>
        <c:axPos val="l"/>
        <c:majorGridlines/>
        <c:numFmt formatCode="0%" sourceLinked="1"/>
        <c:tickLblPos val="nextTo"/>
        <c:crossAx val="8633408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Sheet1!$C$13:$C$23</c:f>
              <c:strCache>
                <c:ptCount val="11"/>
                <c:pt idx="0">
                  <c:v>土木1151</c:v>
                </c:pt>
                <c:pt idx="1">
                  <c:v>土木1152</c:v>
                </c:pt>
                <c:pt idx="2">
                  <c:v>土木1153</c:v>
                </c:pt>
                <c:pt idx="3">
                  <c:v>土木1154</c:v>
                </c:pt>
                <c:pt idx="4">
                  <c:v>土木1155</c:v>
                </c:pt>
                <c:pt idx="5">
                  <c:v>土木1156</c:v>
                </c:pt>
                <c:pt idx="6">
                  <c:v>土木1157</c:v>
                </c:pt>
                <c:pt idx="7">
                  <c:v>工程1151</c:v>
                </c:pt>
                <c:pt idx="8">
                  <c:v>工程1152</c:v>
                </c:pt>
                <c:pt idx="9">
                  <c:v>城规1151</c:v>
                </c:pt>
                <c:pt idx="10">
                  <c:v>城规1152</c:v>
                </c:pt>
              </c:strCache>
            </c:strRef>
          </c:cat>
          <c:val>
            <c:numRef>
              <c:f>Sheet1!$H$13:$H$23</c:f>
              <c:numCache>
                <c:formatCode>0%</c:formatCode>
                <c:ptCount val="11"/>
                <c:pt idx="0">
                  <c:v>0.84827586206896555</c:v>
                </c:pt>
                <c:pt idx="1">
                  <c:v>0.88</c:v>
                </c:pt>
                <c:pt idx="2">
                  <c:v>0.98124999999999996</c:v>
                </c:pt>
                <c:pt idx="3">
                  <c:v>0.97647058823529409</c:v>
                </c:pt>
                <c:pt idx="4">
                  <c:v>0.93333333333333335</c:v>
                </c:pt>
                <c:pt idx="5">
                  <c:v>0.9</c:v>
                </c:pt>
                <c:pt idx="6">
                  <c:v>0.98</c:v>
                </c:pt>
                <c:pt idx="7">
                  <c:v>0.96</c:v>
                </c:pt>
                <c:pt idx="8">
                  <c:v>0.98285714285714287</c:v>
                </c:pt>
                <c:pt idx="9">
                  <c:v>0.92</c:v>
                </c:pt>
                <c:pt idx="10">
                  <c:v>0.86</c:v>
                </c:pt>
              </c:numCache>
            </c:numRef>
          </c:val>
        </c:ser>
        <c:axId val="86362752"/>
        <c:axId val="88081536"/>
      </c:barChart>
      <c:catAx>
        <c:axId val="86362752"/>
        <c:scaling>
          <c:orientation val="minMax"/>
        </c:scaling>
        <c:axPos val="b"/>
        <c:tickLblPos val="nextTo"/>
        <c:crossAx val="88081536"/>
        <c:crosses val="autoZero"/>
        <c:auto val="1"/>
        <c:lblAlgn val="ctr"/>
        <c:lblOffset val="100"/>
      </c:catAx>
      <c:valAx>
        <c:axId val="88081536"/>
        <c:scaling>
          <c:orientation val="minMax"/>
        </c:scaling>
        <c:axPos val="l"/>
        <c:majorGridlines/>
        <c:numFmt formatCode="0%" sourceLinked="1"/>
        <c:tickLblPos val="nextTo"/>
        <c:crossAx val="8636275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土建学院第九周大一大二早晚自习出勤率</a:t>
            </a:r>
            <a:endParaRPr lang="zh-CN" altLang="en-US" sz="3200" dirty="0"/>
          </a:p>
        </p:txBody>
      </p:sp>
      <p:sp>
        <p:nvSpPr>
          <p:cNvPr id="5" name="内容占位符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                                                     自律联合部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大一早自习出勤率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大一晚自习出勤率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大二早自习出勤率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出勤</a:t>
            </a:r>
            <a:r>
              <a:rPr lang="zh-CN" altLang="en-US" dirty="0" smtClean="0"/>
              <a:t>率优秀班级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              </a:t>
            </a:r>
            <a:r>
              <a:rPr lang="zh-CN" altLang="en-US" dirty="0" smtClean="0"/>
              <a:t>土木</a:t>
            </a:r>
            <a:r>
              <a:rPr lang="en-US" altLang="zh-CN" dirty="0" smtClean="0"/>
              <a:t>1161</a:t>
            </a:r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              </a:t>
            </a:r>
            <a:r>
              <a:rPr lang="zh-CN" altLang="en-US" dirty="0" smtClean="0"/>
              <a:t>土木</a:t>
            </a:r>
            <a:r>
              <a:rPr lang="en-US" altLang="zh-CN" dirty="0" smtClean="0"/>
              <a:t>1162</a:t>
            </a:r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              </a:t>
            </a:r>
            <a:r>
              <a:rPr lang="zh-CN" altLang="en-US" dirty="0" smtClean="0"/>
              <a:t>造价</a:t>
            </a:r>
            <a:r>
              <a:rPr lang="en-US" altLang="zh-CN" dirty="0" smtClean="0"/>
              <a:t>1162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67</Words>
  <Application>Microsoft Office PowerPoint</Application>
  <PresentationFormat>全屏显示(4:3)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土建学院第九周大一大二早晚自习出勤率</vt:lpstr>
      <vt:lpstr>大一早自习出勤率</vt:lpstr>
      <vt:lpstr>大一晚自习出勤率</vt:lpstr>
      <vt:lpstr>大二早自习出勤率</vt:lpstr>
      <vt:lpstr>出勤率优秀班级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土建学院第九周大一大二早晚自习出勤率</dc:title>
  <cp:lastModifiedBy>Administrator</cp:lastModifiedBy>
  <cp:revision>3</cp:revision>
  <dcterms:modified xsi:type="dcterms:W3CDTF">2016-11-06T08:23:04Z</dcterms:modified>
</cp:coreProperties>
</file>