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istrator\Documents\Tencent%20Files\1285035435\FileRecv\&#22303;&#24314;&#23398;&#38498;&#31532;8&#21608;&#65288;&#26089;&#33258;&#20064;&#65289;&#25277;&#26597;&#27719;&#24635;&#34920;%20%20(1)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istrator\Documents\Tencent%20Files\1285035435\FileRecv\&#22303;&#24314;&#23398;&#38498;&#31532;8&#21608;&#65288;&#26089;&#33258;&#20064;&#65289;&#25277;&#26597;&#27719;&#24635;&#34920;%20%20(1)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istrator\Documents\Tencent%20Files\1285035435\FileRecv\&#22303;&#24314;&#23398;&#38498;&#31532;8&#21608;&#65288;&#26089;&#33258;&#20064;&#65289;&#25277;&#26597;&#27719;&#24635;&#34920;%20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istrator\Documents\Tencent%20Files\1285035435\FileRecv\&#22303;&#24314;&#23398;&#38498;&#31532;8&#21608;&#65288;&#26089;&#33258;&#20064;&#65289;&#25277;&#26597;&#27719;&#24635;&#34920;%20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istrator\Documents\Tencent%20Files\1285035435\FileRecv\&#22303;&#24314;&#23398;&#38498;&#31532;8&#21608;&#65288;&#26202;&#33258;&#20064;&#65289;&#25277;&#26597;&#27719;&#24635;&#34920;%20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Sheet1!$H$3</c:f>
              <c:strCache>
                <c:ptCount val="1"/>
                <c:pt idx="0">
                  <c:v>总体到课百分比</c:v>
                </c:pt>
              </c:strCache>
            </c:strRef>
          </c:tx>
          <c:dLbls>
            <c:showVal val="1"/>
          </c:dLbls>
          <c:cat>
            <c:strRef>
              <c:f>Sheet1!$C$4:$C$12</c:f>
              <c:strCache>
                <c:ptCount val="9"/>
                <c:pt idx="0">
                  <c:v>土木1161</c:v>
                </c:pt>
                <c:pt idx="1">
                  <c:v>土木1162</c:v>
                </c:pt>
                <c:pt idx="2">
                  <c:v>土木1163</c:v>
                </c:pt>
                <c:pt idx="3">
                  <c:v>土木1164</c:v>
                </c:pt>
                <c:pt idx="4">
                  <c:v>土木1165</c:v>
                </c:pt>
                <c:pt idx="5">
                  <c:v>造价1161</c:v>
                </c:pt>
                <c:pt idx="6">
                  <c:v>造价1162</c:v>
                </c:pt>
                <c:pt idx="7">
                  <c:v>工程1161</c:v>
                </c:pt>
                <c:pt idx="8">
                  <c:v>城规1161</c:v>
                </c:pt>
              </c:strCache>
            </c:strRef>
          </c:cat>
          <c:val>
            <c:numRef>
              <c:f>Sheet1!$H$4:$H$12</c:f>
              <c:numCache>
                <c:formatCode>0%</c:formatCode>
                <c:ptCount val="9"/>
                <c:pt idx="0">
                  <c:v>0.96551724137931039</c:v>
                </c:pt>
                <c:pt idx="1">
                  <c:v>0.99473684210526314</c:v>
                </c:pt>
                <c:pt idx="2">
                  <c:v>0.97142857142857142</c:v>
                </c:pt>
                <c:pt idx="3">
                  <c:v>0.99259259259259258</c:v>
                </c:pt>
                <c:pt idx="4">
                  <c:v>0.97435897435897434</c:v>
                </c:pt>
                <c:pt idx="5">
                  <c:v>0.97647058823529409</c:v>
                </c:pt>
                <c:pt idx="6">
                  <c:v>1</c:v>
                </c:pt>
                <c:pt idx="7">
                  <c:v>1</c:v>
                </c:pt>
                <c:pt idx="8">
                  <c:v>0.99354838709677418</c:v>
                </c:pt>
              </c:numCache>
            </c:numRef>
          </c:val>
        </c:ser>
        <c:axId val="50928256"/>
        <c:axId val="50938624"/>
      </c:barChart>
      <c:catAx>
        <c:axId val="50928256"/>
        <c:scaling>
          <c:orientation val="minMax"/>
        </c:scaling>
        <c:axPos val="b"/>
        <c:tickLblPos val="nextTo"/>
        <c:crossAx val="50938624"/>
        <c:crosses val="autoZero"/>
        <c:auto val="1"/>
        <c:lblAlgn val="ctr"/>
        <c:lblOffset val="100"/>
      </c:catAx>
      <c:valAx>
        <c:axId val="50938624"/>
        <c:scaling>
          <c:orientation val="minMax"/>
        </c:scaling>
        <c:axPos val="l"/>
        <c:majorGridlines/>
        <c:numFmt formatCode="0%" sourceLinked="1"/>
        <c:tickLblPos val="nextTo"/>
        <c:crossAx val="5092825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plotArea>
      <c:layout/>
      <c:barChart>
        <c:barDir val="col"/>
        <c:grouping val="clustered"/>
        <c:axId val="51147136"/>
        <c:axId val="51148672"/>
      </c:barChart>
      <c:catAx>
        <c:axId val="51147136"/>
        <c:scaling>
          <c:orientation val="minMax"/>
        </c:scaling>
        <c:axPos val="b"/>
        <c:tickLblPos val="nextTo"/>
        <c:crossAx val="51148672"/>
        <c:crosses val="autoZero"/>
        <c:auto val="1"/>
        <c:lblAlgn val="ctr"/>
        <c:lblOffset val="100"/>
      </c:catAx>
      <c:valAx>
        <c:axId val="51148672"/>
        <c:scaling>
          <c:orientation val="minMax"/>
        </c:scaling>
        <c:axPos val="l"/>
        <c:majorGridlines/>
        <c:numFmt formatCode="0%" sourceLinked="1"/>
        <c:tickLblPos val="nextTo"/>
        <c:crossAx val="5114713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plotArea>
      <c:layout/>
      <c:barChart>
        <c:barDir val="col"/>
        <c:grouping val="clustered"/>
        <c:axId val="56889728"/>
        <c:axId val="56930688"/>
      </c:barChart>
      <c:catAx>
        <c:axId val="56889728"/>
        <c:scaling>
          <c:orientation val="minMax"/>
        </c:scaling>
        <c:axPos val="b"/>
        <c:tickLblPos val="nextTo"/>
        <c:crossAx val="56930688"/>
        <c:crosses val="autoZero"/>
        <c:auto val="1"/>
        <c:lblAlgn val="ctr"/>
        <c:lblOffset val="100"/>
      </c:catAx>
      <c:valAx>
        <c:axId val="56930688"/>
        <c:scaling>
          <c:orientation val="minMax"/>
        </c:scaling>
        <c:axPos val="l"/>
        <c:majorGridlines/>
        <c:numFmt formatCode="0%" sourceLinked="1"/>
        <c:tickLblPos val="nextTo"/>
        <c:crossAx val="56889728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Sheet1!$C$13:$C$23</c:f>
              <c:strCache>
                <c:ptCount val="11"/>
                <c:pt idx="0">
                  <c:v>土木1151</c:v>
                </c:pt>
                <c:pt idx="1">
                  <c:v>土木1152</c:v>
                </c:pt>
                <c:pt idx="2">
                  <c:v>土木1153</c:v>
                </c:pt>
                <c:pt idx="3">
                  <c:v>土木1154</c:v>
                </c:pt>
                <c:pt idx="4">
                  <c:v>土木1155</c:v>
                </c:pt>
                <c:pt idx="5">
                  <c:v>土木1156</c:v>
                </c:pt>
                <c:pt idx="6">
                  <c:v>土木1157</c:v>
                </c:pt>
                <c:pt idx="7">
                  <c:v>工程1151</c:v>
                </c:pt>
                <c:pt idx="8">
                  <c:v>工程1152</c:v>
                </c:pt>
                <c:pt idx="9">
                  <c:v>城规1151</c:v>
                </c:pt>
                <c:pt idx="10">
                  <c:v>城规1152</c:v>
                </c:pt>
              </c:strCache>
            </c:strRef>
          </c:cat>
          <c:val>
            <c:numRef>
              <c:f>Sheet1!$H$13:$H$23</c:f>
              <c:numCache>
                <c:formatCode>0%</c:formatCode>
                <c:ptCount val="11"/>
                <c:pt idx="0">
                  <c:v>0.9517241379310345</c:v>
                </c:pt>
                <c:pt idx="1">
                  <c:v>0.98</c:v>
                </c:pt>
                <c:pt idx="2">
                  <c:v>0.98124999999999996</c:v>
                </c:pt>
                <c:pt idx="3">
                  <c:v>0.95294117647058818</c:v>
                </c:pt>
                <c:pt idx="4">
                  <c:v>0.89696969696969697</c:v>
                </c:pt>
                <c:pt idx="5">
                  <c:v>0.80833333333333335</c:v>
                </c:pt>
                <c:pt idx="6">
                  <c:v>0.92666666666666664</c:v>
                </c:pt>
                <c:pt idx="7">
                  <c:v>0.91219512195121955</c:v>
                </c:pt>
                <c:pt idx="8">
                  <c:v>0.96</c:v>
                </c:pt>
                <c:pt idx="9">
                  <c:v>0.95</c:v>
                </c:pt>
                <c:pt idx="10">
                  <c:v>0.83</c:v>
                </c:pt>
              </c:numCache>
            </c:numRef>
          </c:val>
        </c:ser>
        <c:axId val="58716160"/>
        <c:axId val="59638912"/>
      </c:barChart>
      <c:catAx>
        <c:axId val="58716160"/>
        <c:scaling>
          <c:orientation val="minMax"/>
        </c:scaling>
        <c:axPos val="b"/>
        <c:tickLblPos val="nextTo"/>
        <c:crossAx val="59638912"/>
        <c:crosses val="autoZero"/>
        <c:auto val="1"/>
        <c:lblAlgn val="ctr"/>
        <c:lblOffset val="100"/>
      </c:catAx>
      <c:valAx>
        <c:axId val="59638912"/>
        <c:scaling>
          <c:orientation val="minMax"/>
        </c:scaling>
        <c:axPos val="l"/>
        <c:majorGridlines/>
        <c:numFmt formatCode="0%" sourceLinked="1"/>
        <c:tickLblPos val="nextTo"/>
        <c:crossAx val="58716160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zh-CN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Sheet1!$H$3</c:f>
              <c:strCache>
                <c:ptCount val="1"/>
                <c:pt idx="0">
                  <c:v>总体到课百分比  </c:v>
                </c:pt>
              </c:strCache>
            </c:strRef>
          </c:tx>
          <c:dLbls>
            <c:showVal val="1"/>
          </c:dLbls>
          <c:cat>
            <c:strRef>
              <c:f>Sheet1!$C$4:$C$12</c:f>
              <c:strCache>
                <c:ptCount val="9"/>
                <c:pt idx="0">
                  <c:v>土木1161</c:v>
                </c:pt>
                <c:pt idx="1">
                  <c:v>土木1162</c:v>
                </c:pt>
                <c:pt idx="2">
                  <c:v>土木1163</c:v>
                </c:pt>
                <c:pt idx="3">
                  <c:v>土木1164</c:v>
                </c:pt>
                <c:pt idx="4">
                  <c:v>土木1165</c:v>
                </c:pt>
                <c:pt idx="5">
                  <c:v>造价1161</c:v>
                </c:pt>
                <c:pt idx="6">
                  <c:v>造价1162</c:v>
                </c:pt>
                <c:pt idx="7">
                  <c:v>工程1161</c:v>
                </c:pt>
                <c:pt idx="8">
                  <c:v>城规1161</c:v>
                </c:pt>
              </c:strCache>
            </c:strRef>
          </c:cat>
          <c:val>
            <c:numRef>
              <c:f>Sheet1!$H$4:$H$12</c:f>
              <c:numCache>
                <c:formatCode>0%</c:formatCode>
                <c:ptCount val="9"/>
                <c:pt idx="0">
                  <c:v>1</c:v>
                </c:pt>
                <c:pt idx="1">
                  <c:v>0.98245614035087714</c:v>
                </c:pt>
                <c:pt idx="2">
                  <c:v>0.98095238095238091</c:v>
                </c:pt>
                <c:pt idx="3">
                  <c:v>0.97530864197530864</c:v>
                </c:pt>
                <c:pt idx="4">
                  <c:v>0.95726495726495731</c:v>
                </c:pt>
                <c:pt idx="5">
                  <c:v>0.98039215686274506</c:v>
                </c:pt>
                <c:pt idx="6">
                  <c:v>0.96969696969696972</c:v>
                </c:pt>
                <c:pt idx="7">
                  <c:v>1</c:v>
                </c:pt>
                <c:pt idx="8">
                  <c:v>0.989247311827957</c:v>
                </c:pt>
              </c:numCache>
            </c:numRef>
          </c:val>
        </c:ser>
        <c:axId val="59745792"/>
        <c:axId val="99639680"/>
      </c:barChart>
      <c:catAx>
        <c:axId val="59745792"/>
        <c:scaling>
          <c:orientation val="minMax"/>
        </c:scaling>
        <c:axPos val="b"/>
        <c:tickLblPos val="nextTo"/>
        <c:crossAx val="99639680"/>
        <c:crosses val="autoZero"/>
        <c:auto val="1"/>
        <c:lblAlgn val="ctr"/>
        <c:lblOffset val="100"/>
      </c:catAx>
      <c:valAx>
        <c:axId val="99639680"/>
        <c:scaling>
          <c:orientation val="minMax"/>
        </c:scaling>
        <c:axPos val="l"/>
        <c:majorGridlines/>
        <c:numFmt formatCode="0%" sourceLinked="1"/>
        <c:tickLblPos val="nextTo"/>
        <c:crossAx val="59745792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2016/10/29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2016/10/29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2016/10/29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2016/10/29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2016/10/29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2016/10/29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2016/10/29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  <a:ea typeface="宋体" pitchFamily="2" charset="-122"/>
              </a:rPr>
              <a:t>土建学院第</a:t>
            </a:r>
            <a:r>
              <a:rPr lang="zh-CN" altLang="en-US" sz="3200" dirty="0" smtClean="0">
                <a:solidFill>
                  <a:srgbClr val="FF0000"/>
                </a:solidFill>
                <a:ea typeface="宋体" pitchFamily="2" charset="-122"/>
              </a:rPr>
              <a:t>八</a:t>
            </a:r>
            <a:r>
              <a:rPr lang="zh-CN" altLang="en-US" sz="3200" dirty="0" smtClean="0">
                <a:solidFill>
                  <a:srgbClr val="FF0000"/>
                </a:solidFill>
                <a:ea typeface="宋体" pitchFamily="2" charset="-122"/>
              </a:rPr>
              <a:t>周</a:t>
            </a:r>
            <a:r>
              <a:rPr lang="zh-CN" altLang="en-US" sz="3200" dirty="0" smtClean="0">
                <a:solidFill>
                  <a:srgbClr val="FF0000"/>
                </a:solidFill>
                <a:ea typeface="宋体" pitchFamily="2" charset="-122"/>
              </a:rPr>
              <a:t>大一大二早晚自习出勤率</a:t>
            </a:r>
            <a:endParaRPr lang="zh-CN" altLang="en-US" sz="32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 smtClean="0">
              <a:solidFill>
                <a:schemeClr val="tx2"/>
              </a:solidFill>
              <a:ea typeface="宋体" pitchFamily="2" charset="-122"/>
            </a:endParaRPr>
          </a:p>
          <a:p>
            <a:endParaRPr lang="en-US" altLang="zh-CN" dirty="0" smtClean="0">
              <a:solidFill>
                <a:schemeClr val="tx2"/>
              </a:solidFill>
              <a:ea typeface="宋体" pitchFamily="2" charset="-122"/>
            </a:endParaRPr>
          </a:p>
          <a:p>
            <a:r>
              <a:rPr lang="en-US" altLang="zh-CN" sz="2800" dirty="0" smtClean="0">
                <a:solidFill>
                  <a:schemeClr val="tx2"/>
                </a:solidFill>
                <a:ea typeface="宋体" pitchFamily="2" charset="-122"/>
              </a:rPr>
              <a:t>                                          </a:t>
            </a:r>
            <a:r>
              <a:rPr lang="zh-CN" altLang="zh-CN" sz="2800" dirty="0" smtClean="0">
                <a:solidFill>
                  <a:schemeClr val="tx2"/>
                </a:solidFill>
                <a:ea typeface="宋体" pitchFamily="2" charset="-122"/>
              </a:rPr>
              <a:t>自</a:t>
            </a:r>
            <a:r>
              <a:rPr lang="zh-CN" altLang="zh-CN" sz="2800" dirty="0" smtClean="0">
                <a:solidFill>
                  <a:schemeClr val="tx2"/>
                </a:solidFill>
                <a:ea typeface="宋体" pitchFamily="2" charset="-122"/>
              </a:rPr>
              <a:t>律联合部</a:t>
            </a:r>
          </a:p>
          <a:p>
            <a:endParaRPr lang="zh-CN" altLang="en-US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>
                <a:solidFill>
                  <a:srgbClr val="FF0000"/>
                </a:solidFill>
                <a:ea typeface="宋体" pitchFamily="2" charset="-122"/>
              </a:rPr>
              <a:t>土建学院第八周</a:t>
            </a:r>
            <a:r>
              <a:rPr lang="zh-CN" altLang="en-US" dirty="0" smtClean="0">
                <a:solidFill>
                  <a:srgbClr val="FF0000"/>
                </a:solidFill>
                <a:ea typeface="宋体" pitchFamily="2" charset="-122"/>
              </a:rPr>
              <a:t>大</a:t>
            </a:r>
            <a:r>
              <a:rPr lang="zh-CN" altLang="en-US" dirty="0" smtClean="0">
                <a:solidFill>
                  <a:srgbClr val="FF0000"/>
                </a:solidFill>
                <a:ea typeface="宋体" pitchFamily="2" charset="-122"/>
              </a:rPr>
              <a:t>一早自习出勤率</a:t>
            </a:r>
            <a:endParaRPr lang="zh-CN" altLang="en-US" dirty="0"/>
          </a:p>
        </p:txBody>
      </p:sp>
      <p:graphicFrame>
        <p:nvGraphicFramePr>
          <p:cNvPr id="7" name="内容占位符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smtClean="0"/>
              <a:t>土建学院第八周大二早自习出勤率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图表 10"/>
          <p:cNvGraphicFramePr/>
          <p:nvPr/>
        </p:nvGraphicFramePr>
        <p:xfrm>
          <a:off x="827584" y="1124744"/>
          <a:ext cx="7416824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图表 11"/>
          <p:cNvGraphicFramePr/>
          <p:nvPr/>
        </p:nvGraphicFramePr>
        <p:xfrm>
          <a:off x="827584" y="1268760"/>
          <a:ext cx="727280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54000" r="-5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>
                <a:solidFill>
                  <a:srgbClr val="FF0000"/>
                </a:solidFill>
                <a:ea typeface="宋体" pitchFamily="2" charset="-122"/>
              </a:rPr>
              <a:t>土建学院第八周</a:t>
            </a:r>
            <a:r>
              <a:rPr lang="zh-CN" altLang="en-US" dirty="0" smtClean="0">
                <a:solidFill>
                  <a:srgbClr val="FF0000"/>
                </a:solidFill>
                <a:ea typeface="宋体" pitchFamily="2" charset="-122"/>
              </a:rPr>
              <a:t>大</a:t>
            </a:r>
            <a:r>
              <a:rPr lang="zh-CN" altLang="en-US" dirty="0" smtClean="0">
                <a:solidFill>
                  <a:srgbClr val="FF0000"/>
                </a:solidFill>
                <a:ea typeface="宋体" pitchFamily="2" charset="-122"/>
              </a:rPr>
              <a:t>一晚自习出勤率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  <a:ea typeface="宋体" pitchFamily="2" charset="-122"/>
              </a:rPr>
              <a:t>土建学院第八周</a:t>
            </a:r>
            <a:r>
              <a:rPr lang="zh-CN" altLang="en-US" dirty="0" smtClean="0">
                <a:solidFill>
                  <a:srgbClr val="FF0000"/>
                </a:solidFill>
                <a:ea typeface="宋体" pitchFamily="2" charset="-122"/>
              </a:rPr>
              <a:t>出</a:t>
            </a:r>
            <a:r>
              <a:rPr lang="zh-CN" altLang="en-US" dirty="0" smtClean="0">
                <a:solidFill>
                  <a:srgbClr val="FF0000"/>
                </a:solidFill>
                <a:ea typeface="宋体" pitchFamily="2" charset="-122"/>
              </a:rPr>
              <a:t>勤率优秀班级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                            城规</a:t>
            </a:r>
            <a:r>
              <a:rPr lang="en-US" altLang="zh-CN" dirty="0" smtClean="0">
                <a:solidFill>
                  <a:srgbClr val="FF0000"/>
                </a:solidFill>
              </a:rPr>
              <a:t>1161</a:t>
            </a:r>
          </a:p>
          <a:p>
            <a:r>
              <a:rPr lang="en-US" altLang="zh-CN" dirty="0" smtClean="0">
                <a:solidFill>
                  <a:srgbClr val="FF0000"/>
                </a:solidFill>
              </a:rPr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                           </a:t>
            </a:r>
            <a:r>
              <a:rPr lang="zh-CN" altLang="en-US" dirty="0" smtClean="0">
                <a:solidFill>
                  <a:srgbClr val="FF0000"/>
                </a:solidFill>
              </a:rPr>
              <a:t>造价</a:t>
            </a:r>
            <a:r>
              <a:rPr lang="en-US" altLang="zh-CN" dirty="0" smtClean="0">
                <a:solidFill>
                  <a:srgbClr val="FF0000"/>
                </a:solidFill>
              </a:rPr>
              <a:t>1162</a:t>
            </a:r>
          </a:p>
          <a:p>
            <a:r>
              <a:rPr lang="en-US" altLang="zh-CN" dirty="0" smtClean="0">
                <a:solidFill>
                  <a:srgbClr val="FF0000"/>
                </a:solidFill>
              </a:rPr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                           </a:t>
            </a:r>
            <a:r>
              <a:rPr lang="zh-CN" altLang="en-US" dirty="0" smtClean="0">
                <a:solidFill>
                  <a:srgbClr val="FF0000"/>
                </a:solidFill>
              </a:rPr>
              <a:t>土木</a:t>
            </a:r>
            <a:r>
              <a:rPr lang="en-US" altLang="zh-CN" dirty="0" smtClean="0">
                <a:solidFill>
                  <a:srgbClr val="FF0000"/>
                </a:solidFill>
              </a:rPr>
              <a:t>1161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109</Words>
  <Application>Microsoft Office PowerPoint</Application>
  <PresentationFormat>全屏显示(4:3)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土建学院第八周大一大二早晚自习出勤率</vt:lpstr>
      <vt:lpstr>土建学院第八周大一早自习出勤率</vt:lpstr>
      <vt:lpstr>土建学院第八周大二早自习出勤率</vt:lpstr>
      <vt:lpstr>土建学院第八周大一晚自习出勤率</vt:lpstr>
      <vt:lpstr>土建学院第八周出勤率优秀班级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土木系第九周大一大二早晚自习出勤率</dc:title>
  <cp:lastModifiedBy>Administrator</cp:lastModifiedBy>
  <cp:revision>10</cp:revision>
  <dcterms:modified xsi:type="dcterms:W3CDTF">2016-10-29T07:09:14Z</dcterms:modified>
</cp:coreProperties>
</file>