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3"/>
    <p:sldId id="257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Administrator\Desktop\&#33258;&#24459;\&#22303;&#24314;&#23398;&#38498;&#31532;7&#21608;&#65288;&#26089;&#33258;&#20064;&#65289;&#25277;&#26597;&#27719;&#24635;&#34920;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Administrator\Desktop\&#33258;&#24459;\&#22303;&#24314;&#23398;&#38498;&#31532;7&#21608;&#65288;&#26202;&#33258;&#20064;&#65289;&#25277;&#26597;&#27719;&#24635;&#34920;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C:\Users\Administrator\Desktop\&#33258;&#24459;\&#22303;&#24314;&#23398;&#38498;&#31532;7&#21608;&#65288;&#26089;&#33258;&#20064;&#65289;&#25277;&#26597;&#27719;&#24635;&#34920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'[土建学院第7周（早自习）抽查汇总表.xls]Sheet1'!$C$4:$C$12</c:f>
              <c:strCache>
                <c:ptCount val="9"/>
                <c:pt idx="0">
                  <c:v>土木1161</c:v>
                </c:pt>
                <c:pt idx="1">
                  <c:v>土木1162</c:v>
                </c:pt>
                <c:pt idx="2">
                  <c:v>土木1163</c:v>
                </c:pt>
                <c:pt idx="3">
                  <c:v>土木1164</c:v>
                </c:pt>
                <c:pt idx="4">
                  <c:v>土木1165</c:v>
                </c:pt>
                <c:pt idx="5">
                  <c:v>造价1161</c:v>
                </c:pt>
                <c:pt idx="6">
                  <c:v>造价1162</c:v>
                </c:pt>
                <c:pt idx="7">
                  <c:v>工程1161</c:v>
                </c:pt>
                <c:pt idx="8">
                  <c:v>城规1161</c:v>
                </c:pt>
              </c:strCache>
            </c:strRef>
          </c:cat>
          <c:val>
            <c:numRef>
              <c:f>'[土建学院第7周（早自习）抽查汇总表.xls]Sheet1'!$H$4:$H$12</c:f>
              <c:numCache>
                <c:formatCode>0%</c:formatCode>
                <c:ptCount val="9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8380522"/>
        <c:axId val="201168819"/>
      </c:barChart>
      <c:catAx>
        <c:axId val="798380522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1168819"/>
        <c:crosses val="autoZero"/>
        <c:auto val="1"/>
        <c:lblAlgn val="ctr"/>
        <c:lblOffset val="100"/>
        <c:noMultiLvlLbl val="0"/>
      </c:catAx>
      <c:valAx>
        <c:axId val="2011688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79838052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'[土建学院第7周（晚自习）抽查汇总表.xls]Sheet1'!$C$4:$C$12</c:f>
              <c:strCache>
                <c:ptCount val="9"/>
                <c:pt idx="0">
                  <c:v>土木1161</c:v>
                </c:pt>
                <c:pt idx="1">
                  <c:v>土木1162</c:v>
                </c:pt>
                <c:pt idx="2">
                  <c:v>土木1163</c:v>
                </c:pt>
                <c:pt idx="3">
                  <c:v>土木1164</c:v>
                </c:pt>
                <c:pt idx="4">
                  <c:v>土木1165</c:v>
                </c:pt>
                <c:pt idx="5">
                  <c:v>造价1161</c:v>
                </c:pt>
                <c:pt idx="6">
                  <c:v>造价1162</c:v>
                </c:pt>
                <c:pt idx="7">
                  <c:v>工程1161</c:v>
                </c:pt>
                <c:pt idx="8">
                  <c:v>城规1161</c:v>
                </c:pt>
              </c:strCache>
            </c:strRef>
          </c:cat>
          <c:val>
            <c:numRef>
              <c:f>'[土建学院第7周（晚自习）抽查汇总表.xls]Sheet1'!$H$4:$H$12</c:f>
              <c:numCache>
                <c:formatCode>0%</c:formatCode>
                <c:ptCount val="9"/>
                <c:pt idx="0">
                  <c:v>1</c:v>
                </c:pt>
                <c:pt idx="1">
                  <c:v>0.982456140350877</c:v>
                </c:pt>
                <c:pt idx="2">
                  <c:v>0.990476190476191</c:v>
                </c:pt>
                <c:pt idx="3">
                  <c:v>1</c:v>
                </c:pt>
                <c:pt idx="4">
                  <c:v>0.965811965811966</c:v>
                </c:pt>
                <c:pt idx="5">
                  <c:v>0.980392156862745</c:v>
                </c:pt>
                <c:pt idx="6">
                  <c:v>1</c:v>
                </c:pt>
                <c:pt idx="7">
                  <c:v>1</c:v>
                </c:pt>
                <c:pt idx="8">
                  <c:v>0.967741935483871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3068808"/>
        <c:axId val="869244203"/>
      </c:barChart>
      <c:catAx>
        <c:axId val="573068808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869244203"/>
        <c:crosses val="autoZero"/>
        <c:auto val="1"/>
        <c:lblAlgn val="ctr"/>
        <c:lblOffset val="100"/>
        <c:noMultiLvlLbl val="0"/>
      </c:catAx>
      <c:valAx>
        <c:axId val="8692442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573068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378310740354536"/>
          <c:y val="0.0392078681552366"/>
          <c:w val="0.948561001042753"/>
          <c:h val="0.87987772461456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'[土建学院第7周（早自习）抽查汇总表.xls]Sheet1'!$C$13:$C$23</c:f>
              <c:strCache>
                <c:ptCount val="11"/>
                <c:pt idx="0">
                  <c:v>土木1151</c:v>
                </c:pt>
                <c:pt idx="1">
                  <c:v>土木1152</c:v>
                </c:pt>
                <c:pt idx="2">
                  <c:v>土木1153</c:v>
                </c:pt>
                <c:pt idx="3">
                  <c:v>土木1154</c:v>
                </c:pt>
                <c:pt idx="4">
                  <c:v>土木1155</c:v>
                </c:pt>
                <c:pt idx="5">
                  <c:v>土木1156</c:v>
                </c:pt>
                <c:pt idx="6">
                  <c:v>土木1157</c:v>
                </c:pt>
                <c:pt idx="7">
                  <c:v>工程1151</c:v>
                </c:pt>
                <c:pt idx="8">
                  <c:v>工程1152</c:v>
                </c:pt>
                <c:pt idx="9">
                  <c:v>城规1151</c:v>
                </c:pt>
                <c:pt idx="10">
                  <c:v>城规1152</c:v>
                </c:pt>
              </c:strCache>
            </c:strRef>
          </c:cat>
          <c:val>
            <c:numRef>
              <c:f>'[土建学院第7周（早自习）抽查汇总表.xls]Sheet1'!$H$13:$H$23</c:f>
              <c:numCache>
                <c:formatCode>0%</c:formatCode>
                <c:ptCount val="11"/>
                <c:pt idx="0">
                  <c:v>0.972413793103448</c:v>
                </c:pt>
                <c:pt idx="1">
                  <c:v>0.92</c:v>
                </c:pt>
                <c:pt idx="2">
                  <c:v>0.9</c:v>
                </c:pt>
                <c:pt idx="3">
                  <c:v>0.941176470588235</c:v>
                </c:pt>
                <c:pt idx="4">
                  <c:v>0.903030303030303</c:v>
                </c:pt>
                <c:pt idx="5">
                  <c:v>0.966666666666667</c:v>
                </c:pt>
                <c:pt idx="6">
                  <c:v>0.96</c:v>
                </c:pt>
                <c:pt idx="7">
                  <c:v>0.970731707317073</c:v>
                </c:pt>
                <c:pt idx="8">
                  <c:v>0.916666666666667</c:v>
                </c:pt>
                <c:pt idx="9">
                  <c:v>0.82</c:v>
                </c:pt>
                <c:pt idx="10">
                  <c:v>0.65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1609651"/>
        <c:axId val="558657945"/>
      </c:barChart>
      <c:catAx>
        <c:axId val="401609651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558657945"/>
        <c:crosses val="autoZero"/>
        <c:auto val="1"/>
        <c:lblAlgn val="ctr"/>
        <c:lblOffset val="100"/>
        <c:noMultiLvlLbl val="0"/>
      </c:catAx>
      <c:valAx>
        <c:axId val="55865794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4016096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auto"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48218" y="3032125"/>
            <a:ext cx="10636249" cy="914400"/>
          </a:xfrm>
        </p:spPr>
        <p:txBody>
          <a:bodyPr/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noProof="0" dirty="0" smtClean="0">
                <a:sym typeface="Arial" panose="020B0604020202020204" pitchFamily="34" charset="0"/>
              </a:rPr>
              <a:t>编辑标题</a:t>
            </a:r>
            <a:endParaRPr lang="zh-CN" noProof="0" dirty="0" smtClean="0">
              <a:sym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8218" y="3994151"/>
            <a:ext cx="10636249" cy="517525"/>
          </a:xfrm>
        </p:spPr>
        <p:txBody>
          <a:bodyPr/>
          <a:lstStyle>
            <a:lvl1pPr marL="0" indent="0">
              <a:buFontTx/>
              <a:buNone/>
              <a:defRPr sz="28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noProof="0" smtClean="0">
                <a:sym typeface="Arial" panose="020B0604020202020204" pitchFamily="34" charset="0"/>
              </a:rPr>
              <a:t>单击此处编辑母版副标题样式</a:t>
            </a:r>
            <a:endParaRPr lang="zh-CN" noProof="0" smtClean="0">
              <a:sym typeface="Arial" panose="020B0604020202020204" pitchFamily="34" charset="0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093A-0132-4EA6-B8B7-7996DCAE37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91D5-4D8D-4982-A5C4-226E8C99C7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093A-0132-4EA6-B8B7-7996DCAE37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91D5-4D8D-4982-A5C4-226E8C99C721}" type="slidenum">
              <a:rPr lang="zh-CN" altLang="en-US" smtClean="0"/>
            </a:fld>
            <a:endParaRPr lang="zh-CN" altLang="en-US"/>
          </a:p>
        </p:txBody>
      </p:sp>
      <p:sp>
        <p:nvSpPr>
          <p:cNvPr id="6" name="内容占位符 6"/>
          <p:cNvSpPr>
            <a:spLocks noGrp="1"/>
          </p:cNvSpPr>
          <p:nvPr>
            <p:ph sz="quarter" idx="13"/>
          </p:nvPr>
        </p:nvSpPr>
        <p:spPr>
          <a:xfrm>
            <a:off x="838200" y="1551214"/>
            <a:ext cx="8958943" cy="4436836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2419680" y="1196752"/>
            <a:ext cx="7809201" cy="640800"/>
          </a:xfrm>
        </p:spPr>
        <p:txBody>
          <a:bodyPr anchor="b"/>
          <a:lstStyle>
            <a:lvl1pPr>
              <a:defRPr sz="36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5" name="文本占位符 2"/>
          <p:cNvSpPr>
            <a:spLocks noGrp="1"/>
          </p:cNvSpPr>
          <p:nvPr>
            <p:ph type="body" idx="1"/>
          </p:nvPr>
        </p:nvSpPr>
        <p:spPr>
          <a:xfrm>
            <a:off x="3023659" y="2060848"/>
            <a:ext cx="6336000" cy="4172400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 marL="1200150" indent="-285750">
              <a:buFont typeface="Arial" panose="020B0604020202020204" pitchFamily="34" charset="0"/>
              <a:buChar char="•"/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800"/>
            </a:lvl4pPr>
            <a:lvl5pPr marL="2114550" indent="-285750">
              <a:buFont typeface="Arial" panose="020B0604020202020204" pitchFamily="34" charset="0"/>
              <a:buChar char="•"/>
              <a:defRPr sz="18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zh-CN" dirty="0" smtClean="0">
                <a:sym typeface="Arial" panose="020B0604020202020204" pitchFamily="34" charset="0"/>
              </a:rPr>
              <a:t>单击此处编辑母版文本样式</a:t>
            </a:r>
            <a:endParaRPr lang="zh-CN" altLang="zh-CN" dirty="0" smtClean="0">
              <a:sym typeface="Arial" panose="020B0604020202020204" pitchFamily="34" charset="0"/>
            </a:endParaRPr>
          </a:p>
          <a:p>
            <a:pPr lvl="1"/>
            <a:r>
              <a:rPr lang="zh-CN" altLang="zh-CN" dirty="0" smtClean="0">
                <a:sym typeface="Arial" panose="020B0604020202020204" pitchFamily="34" charset="0"/>
              </a:rPr>
              <a:t>第二级</a:t>
            </a:r>
            <a:endParaRPr lang="zh-CN" altLang="zh-CN" dirty="0" smtClean="0">
              <a:sym typeface="Arial" panose="020B0604020202020204" pitchFamily="34" charset="0"/>
            </a:endParaRPr>
          </a:p>
          <a:p>
            <a:pPr lvl="2"/>
            <a:r>
              <a:rPr lang="zh-CN" altLang="zh-CN" dirty="0" smtClean="0">
                <a:sym typeface="Arial" panose="020B0604020202020204" pitchFamily="34" charset="0"/>
              </a:rPr>
              <a:t>第三级</a:t>
            </a:r>
            <a:endParaRPr lang="zh-CN" altLang="zh-CN" dirty="0" smtClean="0">
              <a:sym typeface="Arial" panose="020B0604020202020204" pitchFamily="34" charset="0"/>
            </a:endParaRPr>
          </a:p>
          <a:p>
            <a:pPr lvl="3"/>
            <a:r>
              <a:rPr lang="zh-CN" altLang="zh-CN" dirty="0" smtClean="0">
                <a:sym typeface="Arial" panose="020B0604020202020204" pitchFamily="34" charset="0"/>
              </a:rPr>
              <a:t>第四级</a:t>
            </a:r>
            <a:endParaRPr lang="zh-CN" altLang="zh-CN" dirty="0" smtClean="0">
              <a:sym typeface="Arial" panose="020B0604020202020204" pitchFamily="34" charset="0"/>
            </a:endParaRPr>
          </a:p>
          <a:p>
            <a:pPr lvl="4"/>
            <a:r>
              <a:rPr lang="zh-CN" altLang="zh-CN" dirty="0" smtClean="0">
                <a:sym typeface="Arial" panose="020B0604020202020204" pitchFamily="34" charset="0"/>
              </a:rPr>
              <a:t>第五级</a:t>
            </a:r>
            <a:endParaRPr lang="zh-CN" altLang="zh-CN" dirty="0" smtClean="0">
              <a:sym typeface="Arial" panose="020B0604020202020204" pitchFamily="34" charset="0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093A-0132-4EA6-B8B7-7996DCAE37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91D5-4D8D-4982-A5C4-226E8C99C7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55573" y="2492896"/>
            <a:ext cx="7996800" cy="1720920"/>
          </a:xfrm>
        </p:spPr>
        <p:txBody>
          <a:bodyPr anchor="b"/>
          <a:lstStyle>
            <a:lvl1pPr algn="ctr">
              <a:defRPr sz="36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55573" y="4213817"/>
            <a:ext cx="7996800" cy="11594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pPr lvl="0"/>
            <a:r>
              <a:rPr lang="zh-CN" noProof="0" dirty="0" smtClean="0">
                <a:sym typeface="Arial" panose="020B0604020202020204" pitchFamily="34" charset="0"/>
              </a:rPr>
              <a:t>单击此处编辑母版副标题样式</a:t>
            </a:r>
            <a:endParaRPr lang="zh-CN" noProof="0" dirty="0" smtClean="0">
              <a:sym typeface="Arial" panose="020B0604020202020204" pitchFamily="34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093A-0132-4EA6-B8B7-7996DCAE37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91D5-4D8D-4982-A5C4-226E8C99C7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19680" y="1204024"/>
            <a:ext cx="7996800" cy="640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727989" y="2136920"/>
            <a:ext cx="4272000" cy="4172400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432512" y="2136920"/>
            <a:ext cx="4272000" cy="4172400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093A-0132-4EA6-B8B7-7996DCAE37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91D5-4D8D-4982-A5C4-226E8C99C7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093A-0132-4EA6-B8B7-7996DCAE37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91D5-4D8D-4982-A5C4-226E8C99C7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85806" y="3387725"/>
            <a:ext cx="11020391" cy="558800"/>
          </a:xfrm>
        </p:spPr>
        <p:txBody>
          <a:bodyPr/>
          <a:lstStyle>
            <a:lvl1pPr algn="ctr">
              <a:defRPr sz="28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noProof="0" dirty="0" smtClean="0">
                <a:sym typeface="Arial" panose="020B0604020202020204" pitchFamily="34" charset="0"/>
              </a:rPr>
              <a:t>单击此处编辑标题</a:t>
            </a:r>
            <a:endParaRPr lang="zh-CN" noProof="0" dirty="0" smtClean="0">
              <a:sym typeface="Arial" panose="020B060402020202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55490" y="3994151"/>
            <a:ext cx="10081021" cy="442962"/>
          </a:xfrm>
        </p:spPr>
        <p:txBody>
          <a:bodyPr/>
          <a:lstStyle>
            <a:lvl1pPr marL="0" indent="0" algn="ctr">
              <a:buFontTx/>
              <a:buNone/>
              <a:defRPr sz="1800"/>
            </a:lvl1pPr>
          </a:lstStyle>
          <a:p>
            <a:pPr lvl="0"/>
            <a:r>
              <a:rPr lang="zh-CN" noProof="0" smtClean="0">
                <a:sym typeface="Arial" panose="020B0604020202020204" pitchFamily="34" charset="0"/>
              </a:rPr>
              <a:t>单击此处编辑母版副标题样式</a:t>
            </a:r>
            <a:endParaRPr lang="zh-CN" noProof="0" smtClean="0">
              <a:sym typeface="Arial" panose="020B0604020202020204" pitchFamily="34" charset="0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093A-0132-4EA6-B8B7-7996DCAE37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91D5-4D8D-4982-A5C4-226E8C99C721}" type="slidenum">
              <a:rPr lang="zh-CN" altLang="en-US" smtClean="0"/>
            </a:fld>
            <a:endParaRPr lang="zh-CN" altLang="en-US"/>
          </a:p>
        </p:txBody>
      </p:sp>
      <p:grpSp>
        <p:nvGrpSpPr>
          <p:cNvPr id="11" name="Group 5"/>
          <p:cNvGrpSpPr/>
          <p:nvPr>
            <p:custDataLst>
              <p:tags r:id="rId2"/>
            </p:custDataLst>
          </p:nvPr>
        </p:nvGrpSpPr>
        <p:grpSpPr bwMode="auto">
          <a:xfrm>
            <a:off x="5292343" y="2074913"/>
            <a:ext cx="1607315" cy="1265186"/>
            <a:chOff x="0" y="0"/>
            <a:chExt cx="1750" cy="1377"/>
          </a:xfrm>
        </p:grpSpPr>
        <p:sp>
          <p:nvSpPr>
            <p:cNvPr id="12" name="AutoShape 3" descr="#wm#_3_24_*Z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0" y="457"/>
              <a:ext cx="1110" cy="920"/>
            </a:xfrm>
            <a:prstGeom prst="hexagon">
              <a:avLst>
                <a:gd name="adj" fmla="val 30163"/>
                <a:gd name="vf" fmla="val 115470"/>
              </a:avLst>
            </a:prstGeom>
            <a:solidFill>
              <a:srgbClr val="EFDB6D">
                <a:alpha val="59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normAutofit/>
            </a:bodyPr>
            <a:lstStyle>
              <a:lvl1pPr>
                <a:spcBef>
                  <a:spcPct val="20000"/>
                </a:spcBef>
                <a:buChar char="•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>
                <a:solidFill>
                  <a:schemeClr val="tx1"/>
                </a:solidFill>
              </a:endParaRPr>
            </a:p>
          </p:txBody>
        </p:sp>
        <p:sp>
          <p:nvSpPr>
            <p:cNvPr id="13" name="AutoShape 6" descr="#wm#_3_24_*Z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310" y="0"/>
              <a:ext cx="1110" cy="917"/>
            </a:xfrm>
            <a:prstGeom prst="hexagon">
              <a:avLst>
                <a:gd name="adj" fmla="val 30262"/>
                <a:gd name="vf" fmla="val 115470"/>
              </a:avLst>
            </a:prstGeom>
            <a:solidFill>
              <a:srgbClr val="EFDB6D">
                <a:alpha val="59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normAutofit/>
            </a:bodyPr>
            <a:lstStyle>
              <a:lvl1pPr>
                <a:spcBef>
                  <a:spcPct val="20000"/>
                </a:spcBef>
                <a:buChar char="•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>
                <a:solidFill>
                  <a:schemeClr val="tx1"/>
                </a:solidFill>
              </a:endParaRPr>
            </a:p>
          </p:txBody>
        </p:sp>
        <p:sp>
          <p:nvSpPr>
            <p:cNvPr id="14" name="AutoShape 7" descr="#wm#_3_24_*Z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640" y="450"/>
              <a:ext cx="1110" cy="917"/>
            </a:xfrm>
            <a:prstGeom prst="hexagon">
              <a:avLst>
                <a:gd name="adj" fmla="val 30262"/>
                <a:gd name="vf" fmla="val 115470"/>
              </a:avLst>
            </a:prstGeom>
            <a:solidFill>
              <a:srgbClr val="EFDB6D">
                <a:alpha val="59999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normAutofit/>
            </a:bodyPr>
            <a:lstStyle>
              <a:lvl1pPr>
                <a:spcBef>
                  <a:spcPct val="20000"/>
                </a:spcBef>
                <a:buChar char="•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bg1"/>
                  </a:solidFill>
                  <a:latin typeface="Arial" panose="020B0604020202020204" pitchFamily="34" charset="0"/>
                  <a:ea typeface="黑体" panose="02010609060101010101" charset="-122"/>
                  <a:sym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zh-CN" altLang="zh-CN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093A-0132-4EA6-B8B7-7996DCAE37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91D5-4D8D-4982-A5C4-226E8C99C7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6" y="548768"/>
            <a:ext cx="7313084" cy="792000"/>
          </a:xfrm>
        </p:spPr>
        <p:txBody>
          <a:bodyPr anchor="b"/>
          <a:lstStyle>
            <a:lvl1pPr>
              <a:defRPr sz="3600">
                <a:latin typeface="+mj-lt"/>
                <a:ea typeface="+mj-ea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992719" y="1784656"/>
            <a:ext cx="3016800" cy="451335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6" y="1772816"/>
            <a:ext cx="5947942" cy="45252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093A-0132-4EA6-B8B7-7996DCAE37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91D5-4D8D-4982-A5C4-226E8C99C7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1240971"/>
            <a:ext cx="2514600" cy="484233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240971"/>
            <a:ext cx="7797800" cy="4842330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1093A-0132-4EA6-B8B7-7996DCAE37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91D5-4D8D-4982-A5C4-226E8C99C72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199" y="1143766"/>
            <a:ext cx="7772401" cy="940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rmAutofit/>
          </a:bodyPr>
          <a:lstStyle/>
          <a:p>
            <a:pPr lvl="0"/>
            <a:r>
              <a:rPr lang="zh-CN" smtClean="0">
                <a:sym typeface="Arial" panose="020B0604020202020204" pitchFamily="34" charset="0"/>
              </a:rPr>
              <a:t>单击此处编辑母版标题样式</a:t>
            </a:r>
            <a:endParaRPr lang="zh-CN" smtClean="0">
              <a:sym typeface="Arial" panose="020B0604020202020204" pitchFamily="34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220686"/>
            <a:ext cx="9693729" cy="3862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lvl="0"/>
            <a:r>
              <a:rPr lang="zh-CN" dirty="0" smtClean="0">
                <a:sym typeface="Arial" panose="020B0604020202020204" pitchFamily="34" charset="0"/>
              </a:rPr>
              <a:t>单击此处编辑母版文本样式</a:t>
            </a:r>
            <a:endParaRPr lang="zh-CN" dirty="0" smtClean="0">
              <a:sym typeface="Arial" panose="020B0604020202020204" pitchFamily="34" charset="0"/>
            </a:endParaRPr>
          </a:p>
          <a:p>
            <a:pPr lvl="1"/>
            <a:r>
              <a:rPr lang="zh-CN" dirty="0" smtClean="0">
                <a:sym typeface="Arial" panose="020B0604020202020204" pitchFamily="34" charset="0"/>
              </a:rPr>
              <a:t>第二级</a:t>
            </a:r>
            <a:endParaRPr lang="zh-CN" dirty="0" smtClean="0">
              <a:sym typeface="Arial" panose="020B0604020202020204" pitchFamily="34" charset="0"/>
            </a:endParaRPr>
          </a:p>
          <a:p>
            <a:pPr lvl="2"/>
            <a:r>
              <a:rPr lang="zh-CN" dirty="0" smtClean="0">
                <a:sym typeface="Arial" panose="020B0604020202020204" pitchFamily="34" charset="0"/>
              </a:rPr>
              <a:t>第三级</a:t>
            </a:r>
            <a:endParaRPr lang="zh-CN" dirty="0" smtClean="0">
              <a:sym typeface="Arial" panose="020B0604020202020204" pitchFamily="34" charset="0"/>
            </a:endParaRPr>
          </a:p>
          <a:p>
            <a:pPr lvl="3"/>
            <a:r>
              <a:rPr lang="zh-CN" dirty="0" smtClean="0">
                <a:sym typeface="Arial" panose="020B0604020202020204" pitchFamily="34" charset="0"/>
              </a:rPr>
              <a:t>第四级</a:t>
            </a:r>
            <a:endParaRPr lang="zh-CN" dirty="0" smtClean="0">
              <a:sym typeface="Arial" panose="020B0604020202020204" pitchFamily="34" charset="0"/>
            </a:endParaRPr>
          </a:p>
          <a:p>
            <a:pPr lvl="4"/>
            <a:r>
              <a:rPr lang="zh-CN" dirty="0" smtClean="0">
                <a:sym typeface="Arial" panose="020B0604020202020204" pitchFamily="34" charset="0"/>
              </a:rPr>
              <a:t>第五级</a:t>
            </a:r>
            <a:endParaRPr lang="zh-CN" dirty="0" smtClean="0">
              <a:sym typeface="Arial" panose="020B0604020202020204" pitchFamily="34" charset="0"/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1093A-0132-4EA6-B8B7-7996DCAE376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691D5-4D8D-4982-A5C4-226E8C99C72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F0DB6E"/>
          </a:solidFill>
          <a:latin typeface="Arial" panose="020B0604020202020204" pitchFamily="34" charset="0"/>
          <a:ea typeface="黑体" panose="02010609060101010101" charset="-122"/>
          <a:cs typeface="+mj-cs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0DB6E"/>
          </a:solidFill>
          <a:latin typeface="Arial" panose="020B0604020202020204" pitchFamily="34" charset="0"/>
          <a:ea typeface="黑体" panose="02010609060101010101" charset="-122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0DB6E"/>
          </a:solidFill>
          <a:latin typeface="Arial" panose="020B0604020202020204" pitchFamily="34" charset="0"/>
          <a:ea typeface="黑体" panose="02010609060101010101" charset="-122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0DB6E"/>
          </a:solidFill>
          <a:latin typeface="Arial" panose="020B0604020202020204" pitchFamily="34" charset="0"/>
          <a:ea typeface="黑体" panose="02010609060101010101" charset="-122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0DB6E"/>
          </a:solidFill>
          <a:latin typeface="Arial" panose="020B0604020202020204" pitchFamily="34" charset="0"/>
          <a:ea typeface="黑体" panose="02010609060101010101" charset="-122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0DB6E"/>
          </a:solidFill>
          <a:latin typeface="Arial" panose="020B0604020202020204" pitchFamily="34" charset="0"/>
          <a:ea typeface="黑体" panose="02010609060101010101" charset="-122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0DB6E"/>
          </a:solidFill>
          <a:latin typeface="Arial" panose="020B0604020202020204" pitchFamily="34" charset="0"/>
          <a:ea typeface="黑体" panose="02010609060101010101" charset="-122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0DB6E"/>
          </a:solidFill>
          <a:latin typeface="Arial" panose="020B0604020202020204" pitchFamily="34" charset="0"/>
          <a:ea typeface="黑体" panose="02010609060101010101" charset="-122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F0DB6E"/>
          </a:solidFill>
          <a:latin typeface="Arial" panose="020B0604020202020204" pitchFamily="34" charset="0"/>
          <a:ea typeface="黑体" panose="02010609060101010101" charset="-122"/>
          <a:sym typeface="Arial" panose="020B0604020202020204" pitchFamily="34" charset="0"/>
        </a:defRPr>
      </a:lvl9pPr>
    </p:titleStyle>
    <p:bodyStyle>
      <a:lvl1pPr marL="3175" indent="-3175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黑体" panose="02010609060101010101" charset="-122"/>
          <a:cs typeface="+mn-cs"/>
          <a:sym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黑体" panose="02010609060101010101" charset="-122"/>
          <a:cs typeface="+mn-cs"/>
          <a:sym typeface="Arial" panose="020B0604020202020204" pitchFamily="34" charset="0"/>
        </a:defRPr>
      </a:lvl2pPr>
      <a:lvl3pPr marL="12001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黑体" panose="02010609060101010101" charset="-122"/>
          <a:cs typeface="+mn-cs"/>
          <a:sym typeface="Arial" panose="020B0604020202020204" pitchFamily="34" charset="0"/>
        </a:defRPr>
      </a:lvl3pPr>
      <a:lvl4pPr marL="16573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黑体" panose="02010609060101010101" charset="-122"/>
          <a:cs typeface="+mn-cs"/>
          <a:sym typeface="Arial" panose="020B0604020202020204" pitchFamily="34" charset="0"/>
        </a:defRPr>
      </a:lvl4pPr>
      <a:lvl5pPr marL="21145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黑体" panose="02010609060101010101" charset="-122"/>
          <a:cs typeface="+mn-cs"/>
          <a:sym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Rectangle 2"/>
          <p:cNvSpPr>
            <a:spLocks noGrp="1" noChangeArrowheads="1"/>
          </p:cNvSpPr>
          <p:nvPr>
            <p:custDataLst>
              <p:tags r:id="rId1"/>
            </p:custDataLst>
          </p:nvPr>
        </p:nvSpPr>
        <p:spPr>
          <a:xfrm>
            <a:off x="2351193" y="1477010"/>
            <a:ext cx="9601200" cy="6477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170" tIns="46990" rIns="90170" bIns="46990" numCol="1" anchor="ctr" anchorCtr="0" compatLnSpc="1">
            <a:normAutofit fontScale="80000"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4400" b="1" kern="1200">
                <a:solidFill>
                  <a:srgbClr val="FF425D"/>
                </a:solidFill>
                <a:latin typeface="黑体" panose="02010609060101010101" charset="-122"/>
                <a:ea typeface="黑体" panose="02010609060101010101" charset="-122"/>
                <a:cs typeface="+mn-ea"/>
                <a:sym typeface="Arial" panose="020B0604020202020204" pitchFamily="34" charset="0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</a:defRPr>
            </a:lvl9pPr>
          </a:lstStyle>
          <a:p>
            <a:pPr algn="l"/>
            <a:r>
              <a:rPr lang="zh-CN" altLang="zh-CN" dirty="0">
                <a:solidFill>
                  <a:srgbClr val="FF425D"/>
                </a:solidFill>
                <a:latin typeface="Arial" panose="020B0604020202020204" pitchFamily="34" charset="0"/>
              </a:rPr>
              <a:t>土木与建筑工程学院第七周早晚自习出勤汇总</a:t>
            </a:r>
            <a:endParaRPr lang="zh-CN" altLang="zh-CN" dirty="0">
              <a:solidFill>
                <a:srgbClr val="FF425D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custDataLst>
              <p:tags r:id="rId2"/>
            </p:custDataLst>
          </p:nvPr>
        </p:nvSpPr>
        <p:spPr>
          <a:xfrm>
            <a:off x="7172325" y="4944745"/>
            <a:ext cx="5388610" cy="57594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FontTx/>
              <a:buNone/>
              <a:defRPr sz="2400" kern="1200">
                <a:solidFill>
                  <a:srgbClr val="FF425D"/>
                </a:solidFill>
                <a:latin typeface="黑体" panose="02010609060101010101" charset="-122"/>
                <a:ea typeface="黑体" panose="02010609060101010101" charset="-122"/>
                <a:cs typeface="+mn-ea"/>
                <a:sym typeface="Arial" panose="020B0604020202020204" pitchFamily="34" charset="0"/>
              </a:defRPr>
            </a:lvl1pPr>
            <a:lvl2pPr marL="914400" indent="-4572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FF425D"/>
                </a:solidFill>
                <a:latin typeface="黑体" panose="02010609060101010101" charset="-122"/>
                <a:ea typeface="黑体" panose="02010609060101010101" charset="-122"/>
                <a:cs typeface="+mn-ea"/>
                <a:sym typeface="Arial" panose="020B0604020202020204" pitchFamily="34" charset="0"/>
              </a:defRPr>
            </a:lvl2pPr>
            <a:lvl3pPr marL="12573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FF425D"/>
                </a:solidFill>
                <a:latin typeface="黑体" panose="02010609060101010101" charset="-122"/>
                <a:ea typeface="黑体" panose="02010609060101010101" charset="-122"/>
                <a:cs typeface="+mn-ea"/>
                <a:sym typeface="Arial" panose="020B0604020202020204" pitchFamily="34" charset="0"/>
              </a:defRPr>
            </a:lvl3pPr>
            <a:lvl4pPr marL="17145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FF425D"/>
                </a:solidFill>
                <a:latin typeface="黑体" panose="02010609060101010101" charset="-122"/>
                <a:ea typeface="黑体" panose="02010609060101010101" charset="-122"/>
                <a:cs typeface="+mn-ea"/>
                <a:sym typeface="Arial" panose="020B0604020202020204" pitchFamily="34" charset="0"/>
              </a:defRPr>
            </a:lvl4pPr>
            <a:lvl5pPr marL="21717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FF425D"/>
                </a:solidFill>
                <a:latin typeface="黑体" panose="02010609060101010101" charset="-122"/>
                <a:ea typeface="黑体" panose="02010609060101010101" charset="-122"/>
                <a:cs typeface="+mn-ea"/>
                <a:sym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FF425D"/>
                </a:solidFill>
                <a:latin typeface="Arial" panose="020B0604020202020204" pitchFamily="34" charset="0"/>
                <a:ea typeface="黑体" panose="02010609060101010101" charset="-122"/>
                <a:cs typeface="+mn-ea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zh-CN" dirty="0">
                <a:solidFill>
                  <a:srgbClr val="FF425D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————</a:t>
            </a:r>
            <a:r>
              <a:rPr lang="zh-CN" altLang="en-US" dirty="0">
                <a:solidFill>
                  <a:srgbClr val="FF425D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自律联合会</a:t>
            </a:r>
            <a:endParaRPr lang="zh-CN" altLang="en-US" dirty="0">
              <a:solidFill>
                <a:srgbClr val="FF425D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/>
              <a:t>大一早自习出勤率</a:t>
            </a:r>
            <a:endParaRPr lang="zh-CN" altLang="en-US"/>
          </a:p>
        </p:txBody>
      </p:sp>
      <p:graphicFrame>
        <p:nvGraphicFramePr>
          <p:cNvPr id="3" name="图表 2"/>
          <p:cNvGraphicFramePr/>
          <p:nvPr/>
        </p:nvGraphicFramePr>
        <p:xfrm>
          <a:off x="6350" y="2057400"/>
          <a:ext cx="12179300" cy="4796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/>
              <a:t>大一晚自习出勤率</a:t>
            </a:r>
            <a:endParaRPr lang="zh-CN" altLang="en-US"/>
          </a:p>
        </p:txBody>
      </p:sp>
      <p:graphicFrame>
        <p:nvGraphicFramePr>
          <p:cNvPr id="4" name="图表 3"/>
          <p:cNvGraphicFramePr/>
          <p:nvPr/>
        </p:nvGraphicFramePr>
        <p:xfrm>
          <a:off x="-2540" y="2057400"/>
          <a:ext cx="12188825" cy="4787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/>
              <a:t>大二早自习出勤率</a:t>
            </a:r>
            <a:endParaRPr lang="zh-CN" altLang="en-US"/>
          </a:p>
        </p:txBody>
      </p:sp>
      <p:graphicFrame>
        <p:nvGraphicFramePr>
          <p:cNvPr id="5" name="图表 4"/>
          <p:cNvGraphicFramePr/>
          <p:nvPr/>
        </p:nvGraphicFramePr>
        <p:xfrm>
          <a:off x="6985" y="2057400"/>
          <a:ext cx="12179300" cy="4777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/>
              <a:t>第七周优秀出勤班级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p>
            <a:pPr algn="ctr"/>
            <a:r>
              <a:rPr lang="zh-CN" altLang="en-US"/>
              <a:t>土木</a:t>
            </a:r>
            <a:r>
              <a:rPr lang="en-US" altLang="zh-CN"/>
              <a:t>1161</a:t>
            </a:r>
            <a:endParaRPr lang="en-US" altLang="zh-CN"/>
          </a:p>
          <a:p>
            <a:pPr algn="ctr"/>
            <a:r>
              <a:rPr lang="zh-CN" altLang="en-US"/>
              <a:t>土木</a:t>
            </a:r>
            <a:r>
              <a:rPr lang="en-US" altLang="zh-CN"/>
              <a:t>1164</a:t>
            </a:r>
            <a:endParaRPr lang="en-US" altLang="zh-CN"/>
          </a:p>
          <a:p>
            <a:pPr algn="ctr"/>
            <a:r>
              <a:rPr lang="zh-CN" altLang="en-US"/>
              <a:t>造价</a:t>
            </a:r>
            <a:r>
              <a:rPr lang="en-US" altLang="zh-CN"/>
              <a:t>1162</a:t>
            </a:r>
            <a:endParaRPr lang="en-US" altLang="zh-CN"/>
          </a:p>
          <a:p>
            <a:pPr algn="ctr"/>
            <a:r>
              <a:rPr lang="zh-CN" altLang="en-US"/>
              <a:t>工程</a:t>
            </a:r>
            <a:r>
              <a:rPr lang="en-US" altLang="zh-CN"/>
              <a:t>1161</a:t>
            </a:r>
            <a:endParaRPr lang="en-US" altLang="zh-CN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#wm#"/>
  <p:tag name="KSO_WM_UNIT_TYPE" val="i"/>
  <p:tag name="KSO_WM_UNIT_ID" val="281*i*3"/>
  <p:tag name="KSO_WM_TEMPLATE_CATEGORY" val="custom"/>
  <p:tag name="KSO_WM_TEMPLATE_INDEX" val="3"/>
</p:tagLst>
</file>

<file path=ppt/tags/tag2.xml><?xml version="1.0" encoding="utf-8"?>
<p:tagLst xmlns:p="http://schemas.openxmlformats.org/presentationml/2006/main">
  <p:tag name="KSO_WM_BEAUTIFY_FLAG" val="#wm#"/>
  <p:tag name="KSO_WM_UNIT_TYPE" val="i"/>
  <p:tag name="KSO_WM_UNIT_ID" val="281*i*7"/>
  <p:tag name="KSO_WM_TEMPLATE_CATEGORY" val="custom"/>
  <p:tag name="KSO_WM_TEMPLATE_INDEX" val="3"/>
</p:tagLst>
</file>

<file path=ppt/tags/tag3.xml><?xml version="1.0" encoding="utf-8"?>
<p:tagLst xmlns:p="http://schemas.openxmlformats.org/presentationml/2006/main">
  <p:tag name="KSO_WM_BEAUTIFY_FLAG" val="#wm#"/>
  <p:tag name="KSO_WM_UNIT_TYPE" val="i"/>
  <p:tag name="KSO_WM_UNIT_ID" val="281*i*8"/>
  <p:tag name="KSO_WM_TEMPLATE_CATEGORY" val="custom"/>
  <p:tag name="KSO_WM_TEMPLATE_INDEX" val="3"/>
</p:tagLst>
</file>

<file path=ppt/tags/tag4.xml><?xml version="1.0" encoding="utf-8"?>
<p:tagLst xmlns:p="http://schemas.openxmlformats.org/presentationml/2006/main">
  <p:tag name="KSO_WM_BEAUTIFY_FLAG" val="#wm#"/>
  <p:tag name="KSO_WM_UNIT_TYPE" val="i"/>
  <p:tag name="KSO_WM_UNIT_ID" val="281*i*9"/>
  <p:tag name="KSO_WM_TEMPLATE_CATEGORY" val="custom"/>
  <p:tag name="KSO_WM_TEMPLATE_INDEX" val="3"/>
</p:tagLst>
</file>

<file path=ppt/tags/tag5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055"/>
  <p:tag name="KSO_WM_UNIT_ID" val="custom160055_1*a*1"/>
  <p:tag name="KSO_WM_UNIT_TYPE" val="a"/>
  <p:tag name="KSO_WM_UNIT_INDEX" val="1"/>
  <p:tag name="KSO_WM_UNIT_CLEAR" val="1"/>
  <p:tag name="KSO_WM_UNIT_LAYERLEVEL" val="1"/>
  <p:tag name="KSO_WM_UNIT_VALUE" val="20"/>
  <p:tag name="KSO_WM_UNIT_ISCONTENTSTITLE" val="0"/>
  <p:tag name="KSO_WM_UNIT_HIGHLIGHT" val="0"/>
  <p:tag name="KSO_WM_UNIT_COMPATIBLE" val="0"/>
  <p:tag name="KSO_WM_UNIT_PRESET_TEXT_INDEX" val="0"/>
  <p:tag name="KSO_WM_UNIT_PRESET_TEXT_LEN" val="9"/>
</p:tagLst>
</file>

<file path=ppt/tags/tag6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160055"/>
  <p:tag name="KSO_WM_UNIT_ID" val="custom160055_1*b*1"/>
  <p:tag name="KSO_WM_UNIT_TYPE" val="b"/>
  <p:tag name="KSO_WM_UNIT_INDEX" val="1"/>
  <p:tag name="KSO_WM_UNIT_CLEAR" val="1"/>
  <p:tag name="KSO_WM_UNIT_LAYERLEVEL" val="1"/>
  <p:tag name="KSO_WM_UNIT_VALUE" val="37"/>
  <p:tag name="KSO_WM_UNIT_ISCONTENTSTITLE" val="0"/>
  <p:tag name="KSO_WM_UNIT_HIGHLIGHT" val="0"/>
  <p:tag name="KSO_WM_UNIT_COMPATIBLE" val="0"/>
  <p:tag name="KSO_WM_UNIT_PRESET_TEXT_INDEX" val="1"/>
  <p:tag name="KSO_WM_UNIT_PRESET_TEXT_LEN" val="10"/>
</p:tagLst>
</file>

<file path=ppt/tags/tag7.xml><?xml version="1.0" encoding="utf-8"?>
<p:tagLst xmlns:p="http://schemas.openxmlformats.org/presentationml/2006/main">
  <p:tag name="KSO_WM_TEMPLATE_CATEGORY" val="custom"/>
  <p:tag name="KSO_WM_TEMPLATE_INDEX" val="160003"/>
  <p:tag name="KSO_WM_TAG_VERSION" val="1.0"/>
  <p:tag name="KSO_WM_SLIDE_ID" val="custom160055_1"/>
  <p:tag name="KSO_WM_SLIDE_INDEX" val="1"/>
  <p:tag name="KSO_WM_SLIDE_ITEM_CNT" val="2"/>
  <p:tag name="KSO_WM_SLIDE_LAYOUT" val="a_b"/>
  <p:tag name="KSO_WM_SLIDE_LAYOUT_CNT" val="1_1"/>
  <p:tag name="KSO_WM_SLIDE_TYPE" val="title"/>
  <p:tag name="KSO_WM_TEMPLATE_THUMBS_INDEX" val="1、8、11、13、15、20、22、27、31、33、35、39、42、44"/>
  <p:tag name="KSO_WM_BEAUTIFY_FLAG" val="#wm#"/>
</p:tagLst>
</file>

<file path=ppt/tags/tag8.xml><?xml version="1.0" encoding="utf-8"?>
<p:tagLst xmlns:p="http://schemas.openxmlformats.org/presentationml/2006/main">
  <p:tag name="KSO_WM_TEMPLATE_CATEGORY" val="custom"/>
  <p:tag name="KSO_WM_TEMPLATE_INDEX" val="160003"/>
</p:tagLst>
</file>

<file path=ppt/theme/theme1.xml><?xml version="1.0" encoding="utf-8"?>
<a:theme xmlns:a="http://schemas.openxmlformats.org/drawingml/2006/main" name="默认设计模板">
  <a:themeElements>
    <a:clrScheme name="自定义 8">
      <a:dk1>
        <a:srgbClr val="FFFFFF"/>
      </a:dk1>
      <a:lt1>
        <a:srgbClr val="009999"/>
      </a:lt1>
      <a:dk2>
        <a:srgbClr val="333333"/>
      </a:dk2>
      <a:lt2>
        <a:srgbClr val="F0DB6E"/>
      </a:lt2>
      <a:accent1>
        <a:srgbClr val="CFDEF3"/>
      </a:accent1>
      <a:accent2>
        <a:srgbClr val="333399"/>
      </a:accent2>
      <a:accent3>
        <a:srgbClr val="FFFFFF"/>
      </a:accent3>
      <a:accent4>
        <a:srgbClr val="000000"/>
      </a:accent4>
      <a:accent5>
        <a:srgbClr val="E4ECF8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WPS 演示</Application>
  <PresentationFormat>宽屏</PresentationFormat>
  <Paragraphs>17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宋体</vt:lpstr>
      <vt:lpstr>Wingdings</vt:lpstr>
      <vt:lpstr>Calibri Light</vt:lpstr>
      <vt:lpstr>Calibri</vt:lpstr>
      <vt:lpstr>微软雅黑</vt:lpstr>
      <vt:lpstr>Arail</vt:lpstr>
      <vt:lpstr>Segoe Print</vt:lpstr>
      <vt:lpstr>黑体</vt:lpstr>
      <vt:lpstr>默认设计模板</vt:lpstr>
      <vt:lpstr>请在此输入您的标题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3</cp:revision>
  <dcterms:created xsi:type="dcterms:W3CDTF">2015-05-05T08:02:00Z</dcterms:created>
  <dcterms:modified xsi:type="dcterms:W3CDTF">2016-10-23T10:12:33Z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2052-10.1.0.6030</vt:lpwstr>
  </property>
</Properties>
</file>