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3" r:id="rId4"/>
    <p:sldId id="264" r:id="rId5"/>
    <p:sldId id="265" r:id="rId6"/>
    <p:sldId id="267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Administrator\Documents\Tencent%20Files\1121759778\FileRecv\&#22303;&#24314;&#23398;&#38498;&#31532;10&#21608;&#65288;&#26089;&#33258;&#20064;&#65289;&#25277;&#26597;&#27719;&#24635;&#34920;.xls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Administrator\Documents\Tencent%20Files\1121759778\FileRecv\&#22303;&#24314;&#23398;&#38498;&#31532;10&#21608;&#65288;&#26202;&#33258;&#20064;&#65289;&#25277;&#26597;&#27719;&#24635;&#34920;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oleObject" Target="file:///C:\Users\Administrator\Documents\Tencent%20Files\1121759778\FileRecv\&#22303;&#24314;&#23398;&#38498;&#31532;10&#21608;&#65288;&#26089;&#33258;&#20064;&#65289;&#25277;&#26597;&#27719;&#24635;&#34920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'[土建学院第10周（早自习）抽查汇总表.xls]Sheet1'!$C$4:$C$12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'[土建学院第10周（早自习）抽查汇总表.xls]Sheet1'!$H$4:$H$12</c:f>
              <c:numCache>
                <c:formatCode>0%</c:formatCode>
                <c:ptCount val="9"/>
                <c:pt idx="0">
                  <c:v>0.979310344827586</c:v>
                </c:pt>
                <c:pt idx="1">
                  <c:v>0.994736842105263</c:v>
                </c:pt>
                <c:pt idx="2">
                  <c:v>0.994285714285714</c:v>
                </c:pt>
                <c:pt idx="3">
                  <c:v>0.992592592592593</c:v>
                </c:pt>
                <c:pt idx="4">
                  <c:v>0.974358974358974</c:v>
                </c:pt>
                <c:pt idx="5">
                  <c:v>1</c:v>
                </c:pt>
                <c:pt idx="6">
                  <c:v>1</c:v>
                </c:pt>
                <c:pt idx="7">
                  <c:v>0.99375</c:v>
                </c:pt>
                <c:pt idx="8">
                  <c:v>0.980645161290323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97544973"/>
        <c:axId val="939922840"/>
      </c:barChart>
      <c:catAx>
        <c:axId val="697544973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39922840"/>
        <c:crosses val="autoZero"/>
        <c:auto val="1"/>
        <c:lblAlgn val="ctr"/>
        <c:lblOffset val="100"/>
        <c:noMultiLvlLbl val="0"/>
      </c:catAx>
      <c:valAx>
        <c:axId val="939922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69754497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'[土建学院第10周（晚自习）抽查汇总表.xls]Sheet1'!$C$4:$C$12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'[土建学院第10周（晚自习）抽查汇总表.xls]Sheet1'!$H$4:$H$12</c:f>
              <c:numCache>
                <c:formatCode>0%</c:formatCode>
                <c:ptCount val="9"/>
                <c:pt idx="0">
                  <c:v>0.977011494252874</c:v>
                </c:pt>
                <c:pt idx="1">
                  <c:v>0.982456140350877</c:v>
                </c:pt>
                <c:pt idx="2">
                  <c:v>0.971428571428571</c:v>
                </c:pt>
                <c:pt idx="3">
                  <c:v>1</c:v>
                </c:pt>
                <c:pt idx="4">
                  <c:v>0.957264957264957</c:v>
                </c:pt>
                <c:pt idx="5">
                  <c:v>0.990196078431373</c:v>
                </c:pt>
                <c:pt idx="6">
                  <c:v>0.98989898989899</c:v>
                </c:pt>
                <c:pt idx="7">
                  <c:v>0.989583333333333</c:v>
                </c:pt>
                <c:pt idx="8">
                  <c:v>0.989247311827957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57489327"/>
        <c:axId val="814782501"/>
      </c:barChart>
      <c:catAx>
        <c:axId val="957489327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814782501"/>
        <c:crosses val="autoZero"/>
        <c:auto val="1"/>
        <c:lblAlgn val="ctr"/>
        <c:lblOffset val="100"/>
        <c:noMultiLvlLbl val="0"/>
      </c:catAx>
      <c:valAx>
        <c:axId val="81478250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574893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zh-CN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'[土建学院第10周（早自习）抽查汇总表.xls]Sheet1'!$C$13:$C$23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工程1151</c:v>
                </c:pt>
                <c:pt idx="8">
                  <c:v>工程1152</c:v>
                </c:pt>
                <c:pt idx="9">
                  <c:v>城规1151</c:v>
                </c:pt>
                <c:pt idx="10">
                  <c:v>城规1152</c:v>
                </c:pt>
              </c:strCache>
            </c:strRef>
          </c:cat>
          <c:val>
            <c:numRef>
              <c:f>'[土建学院第10周（早自习）抽查汇总表.xls]Sheet1'!$H$13:$H$23</c:f>
              <c:numCache>
                <c:formatCode>0%</c:formatCode>
                <c:ptCount val="11"/>
                <c:pt idx="0">
                  <c:v>0.993103448275862</c:v>
                </c:pt>
                <c:pt idx="1">
                  <c:v>0.973333333333333</c:v>
                </c:pt>
                <c:pt idx="2">
                  <c:v>1</c:v>
                </c:pt>
                <c:pt idx="3">
                  <c:v>0.994117647058824</c:v>
                </c:pt>
                <c:pt idx="4">
                  <c:v>0.781818181818182</c:v>
                </c:pt>
                <c:pt idx="5">
                  <c:v>0.933333333333333</c:v>
                </c:pt>
                <c:pt idx="6">
                  <c:v>0.98</c:v>
                </c:pt>
                <c:pt idx="7">
                  <c:v>0.97</c:v>
                </c:pt>
                <c:pt idx="8">
                  <c:v>0.954285714285714</c:v>
                </c:pt>
                <c:pt idx="9">
                  <c:v>0.94</c:v>
                </c:pt>
                <c:pt idx="10">
                  <c:v>0.91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27412483"/>
        <c:axId val="368584995"/>
      </c:barChart>
      <c:catAx>
        <c:axId val="327412483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68584995"/>
        <c:crosses val="autoZero"/>
        <c:auto val="1"/>
        <c:lblAlgn val="ctr"/>
        <c:lblOffset val="100"/>
        <c:noMultiLvlLbl val="0"/>
      </c:catAx>
      <c:valAx>
        <c:axId val="3685849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3274124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 b="1"/>
              <a:t>土建学院</a:t>
            </a:r>
            <a:r>
              <a:rPr lang="zh-CN" altLang="en-US" b="1">
                <a:solidFill>
                  <a:srgbClr val="FF0000"/>
                </a:solidFill>
              </a:rPr>
              <a:t>第十周</a:t>
            </a:r>
            <a:r>
              <a:rPr lang="zh-CN" altLang="en-US" b="1"/>
              <a:t>大一大二早晚自习出勤率</a:t>
            </a:r>
            <a:endParaRPr lang="zh-CN" altLang="en-US" b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721850" y="5114925"/>
            <a:ext cx="1888490" cy="370840"/>
          </a:xfrm>
        </p:spPr>
        <p:txBody>
          <a:bodyPr>
            <a:normAutofit fontScale="80000"/>
          </a:bodyPr>
          <a:p>
            <a:r>
              <a:rPr lang="zh-CN" altLang="en-US"/>
              <a:t>自律联合部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b="1"/>
              <a:t>大一</a:t>
            </a:r>
            <a:r>
              <a:rPr lang="zh-CN" altLang="en-US" b="1">
                <a:solidFill>
                  <a:srgbClr val="FF0000"/>
                </a:solidFill>
              </a:rPr>
              <a:t>早自习</a:t>
            </a:r>
            <a:r>
              <a:rPr lang="zh-CN" altLang="en-US" b="1"/>
              <a:t>出勤率</a:t>
            </a:r>
            <a:endParaRPr lang="zh-CN" altLang="en-US" b="1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b="1"/>
              <a:t>大一</a:t>
            </a:r>
            <a:r>
              <a:rPr lang="zh-CN" altLang="en-US" b="1">
                <a:solidFill>
                  <a:srgbClr val="FF0000"/>
                </a:solidFill>
              </a:rPr>
              <a:t>晚自习</a:t>
            </a:r>
            <a:r>
              <a:rPr lang="zh-CN" altLang="en-US" b="1"/>
              <a:t>出勤率</a:t>
            </a:r>
            <a:endParaRPr lang="zh-CN" altLang="en-US" b="1"/>
          </a:p>
        </p:txBody>
      </p:sp>
      <p:graphicFrame>
        <p:nvGraphicFramePr>
          <p:cNvPr id="4" name="内容占位符 3"/>
          <p:cNvGraphicFramePr/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zh-CN" altLang="en-US" b="1"/>
              <a:t>大二</a:t>
            </a:r>
            <a:r>
              <a:rPr lang="zh-CN" altLang="en-US" b="1">
                <a:solidFill>
                  <a:srgbClr val="FF0000"/>
                </a:solidFill>
              </a:rPr>
              <a:t>早自习</a:t>
            </a:r>
            <a:r>
              <a:rPr lang="zh-CN" altLang="en-US" b="1"/>
              <a:t>出勤率</a:t>
            </a:r>
            <a:endParaRPr lang="zh-CN" altLang="en-US" b="1"/>
          </a:p>
        </p:txBody>
      </p:sp>
      <p:graphicFrame>
        <p:nvGraphicFramePr>
          <p:cNvPr id="5" name="内容占位符 4"/>
          <p:cNvGraphicFramePr/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pPr algn="ctr"/>
            <a:r>
              <a:rPr lang="zh-CN" altLang="en-US" sz="4800" b="1">
                <a:sym typeface="+mn-ea"/>
              </a:rPr>
              <a:t>出勤率优秀班级</a:t>
            </a:r>
            <a:br>
              <a:rPr lang="zh-CN" altLang="en-US" sz="4800" b="1"/>
            </a:br>
            <a:endParaRPr lang="zh-CN" altLang="en-US" sz="4800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zh-CN" altLang="en-US" sz="2400"/>
              <a:t>工程造价</a:t>
            </a:r>
            <a:r>
              <a:rPr lang="en-US" altLang="zh-CN" sz="2400"/>
              <a:t>1161</a:t>
            </a:r>
            <a:endParaRPr lang="en-US" altLang="zh-CN" sz="2400"/>
          </a:p>
          <a:p>
            <a:pPr algn="ctr"/>
            <a:r>
              <a:rPr lang="zh-CN" altLang="en-US" sz="2400">
                <a:sym typeface="+mn-ea"/>
              </a:rPr>
              <a:t>工程造价</a:t>
            </a:r>
            <a:r>
              <a:rPr lang="en-US" altLang="zh-CN" sz="2400">
                <a:sym typeface="+mn-ea"/>
              </a:rPr>
              <a:t>1162</a:t>
            </a:r>
            <a:endParaRPr lang="en-US" altLang="zh-CN" sz="2400">
              <a:sym typeface="+mn-ea"/>
            </a:endParaRPr>
          </a:p>
          <a:p>
            <a:pPr algn="ctr"/>
            <a:r>
              <a:rPr lang="zh-CN" altLang="en-US" sz="2400">
                <a:sym typeface="+mn-ea"/>
              </a:rPr>
              <a:t>土木工程</a:t>
            </a:r>
            <a:r>
              <a:rPr lang="en-US" altLang="zh-CN" sz="2400">
                <a:sym typeface="+mn-ea"/>
              </a:rPr>
              <a:t>1164</a:t>
            </a:r>
            <a:endParaRPr lang="en-US" altLang="zh-CN" sz="2400">
              <a:sym typeface="+mn-ea"/>
            </a:endParaRPr>
          </a:p>
          <a:p>
            <a:pPr algn="ctr"/>
            <a:endParaRPr lang="en-US" altLang="zh-CN" sz="2400"/>
          </a:p>
          <a:p>
            <a:pPr algn="ctr"/>
            <a:r>
              <a:rPr lang="zh-CN" altLang="en-US" sz="2400"/>
              <a:t>土木工程</a:t>
            </a:r>
            <a:r>
              <a:rPr lang="en-US" altLang="zh-CN" sz="2400"/>
              <a:t>1151</a:t>
            </a:r>
            <a:endParaRPr lang="en-US" altLang="zh-CN" sz="2400"/>
          </a:p>
          <a:p>
            <a:pPr algn="ctr"/>
            <a:r>
              <a:rPr lang="zh-CN" altLang="en-US" sz="2400"/>
              <a:t>土木工程</a:t>
            </a:r>
            <a:r>
              <a:rPr lang="en-US" altLang="zh-CN" sz="2400"/>
              <a:t>1153</a:t>
            </a:r>
            <a:endParaRPr lang="en-US" altLang="zh-CN" sz="2400"/>
          </a:p>
          <a:p>
            <a:pPr algn="ctr"/>
            <a:r>
              <a:rPr lang="zh-CN" altLang="en-US" sz="2400"/>
              <a:t>土木工程</a:t>
            </a:r>
            <a:r>
              <a:rPr lang="en-US" altLang="zh-CN" sz="2400"/>
              <a:t>1154</a:t>
            </a:r>
            <a:endParaRPr lang="en-US" altLang="zh-CN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WPS 演示</Application>
  <PresentationFormat>宽屏</PresentationFormat>
  <Paragraphs>20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Calibri Light</vt:lpstr>
      <vt:lpstr>Calibri</vt:lpstr>
      <vt:lpstr>微软雅黑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</cp:revision>
  <dcterms:created xsi:type="dcterms:W3CDTF">2016-11-12T13:15:19Z</dcterms:created>
  <dcterms:modified xsi:type="dcterms:W3CDTF">2016-11-12T14:18:04Z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2052-10.1.0.6065</vt:lpwstr>
  </property>
</Properties>
</file>