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D:\Backup\Documents\Tencent Files\376972060\FileRecv\&#22303;&#26408;&#31995;&#31532;4&#21608;&#12304;&#26089;&#33258;&#20064;&#12305;&#25277;&#26597;&#27719;&#24635;&#34920;(2)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D:\Backup\Documents\Tencent Files\376972060\FileRecv\&#22303;&#26408;&#31995;&#31532;4&#21608;&#12304;&#26089;&#33258;&#20064;&#12305;&#25277;&#26597;&#27719;&#24635;&#34920;(2)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D:\Backup\Documents\Tencent Files\376972060\FileRecv\&#22303;&#26408;&#31995;&#31532;4&#21608;&#65288;&#26202;&#33258;&#20064;&#65289;&#25277;&#26597;&#27719;&#24635;&#34920;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General" sourceLinked="1"/>
            <c:spPr>
              <a:noFill/>
              <a:ln>
                <a:noFill/>
              </a:ln>
              <a:effectLst/>
            </c:spPr>
            <c:txPr>
              <a:bodyPr rot="0" spcFirstLastPara="0" vertOverflow="ellipsis" horzOverflow="overflow" vert="horz" wrap="square" anchor="ctr" anchorCtr="1"/>
              <a:lstStyle/>
              <a:p>
                <a:pPr>
                  <a:defRPr sz="9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noFill/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'[土木系第4周【早自习】抽查汇总表(2).xls]Sheet1'!$B$3:$B$13</c:f>
              <c:strCache>
                <c:ptCount val="11"/>
                <c:pt idx="0">
                  <c:v>土木1151</c:v>
                </c:pt>
                <c:pt idx="1">
                  <c:v>土木1152</c:v>
                </c:pt>
                <c:pt idx="2">
                  <c:v>土木1153</c:v>
                </c:pt>
                <c:pt idx="3">
                  <c:v>土木1154</c:v>
                </c:pt>
                <c:pt idx="4">
                  <c:v>土木1155</c:v>
                </c:pt>
                <c:pt idx="5">
                  <c:v>土木1156</c:v>
                </c:pt>
                <c:pt idx="6">
                  <c:v>土木1157</c:v>
                </c:pt>
                <c:pt idx="7">
                  <c:v>城规1151</c:v>
                </c:pt>
                <c:pt idx="8">
                  <c:v>城规1152</c:v>
                </c:pt>
                <c:pt idx="9">
                  <c:v>工程1151</c:v>
                </c:pt>
                <c:pt idx="10">
                  <c:v>工程1152</c:v>
                </c:pt>
              </c:strCache>
            </c:strRef>
          </c:cat>
          <c:val>
            <c:numRef>
              <c:f>'[土木系第4周【早自习】抽查汇总表(2).xls]Sheet1'!$G$3:$G$13</c:f>
              <c:numCache>
                <c:formatCode>0%</c:formatCode>
                <c:ptCount val="11"/>
                <c:pt idx="0">
                  <c:v>0.986206896551724</c:v>
                </c:pt>
                <c:pt idx="1">
                  <c:v>0.980645161290323</c:v>
                </c:pt>
                <c:pt idx="2">
                  <c:v>1</c:v>
                </c:pt>
                <c:pt idx="3">
                  <c:v>0.971428571428571</c:v>
                </c:pt>
                <c:pt idx="4">
                  <c:v>0.96969696969697</c:v>
                </c:pt>
                <c:pt idx="5">
                  <c:v>1</c:v>
                </c:pt>
                <c:pt idx="6">
                  <c:v>0.966666666666667</c:v>
                </c:pt>
                <c:pt idx="7">
                  <c:v>1</c:v>
                </c:pt>
                <c:pt idx="8">
                  <c:v>0.9875</c:v>
                </c:pt>
                <c:pt idx="9">
                  <c:v>0.990243902439024</c:v>
                </c:pt>
                <c:pt idx="10">
                  <c:v>0.994594594594595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359061"/>
        <c:axId val="902429395"/>
      </c:barChart>
      <c:catAx>
        <c:axId val="64635906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horzOverflow="overflow" vert="horz" wrap="square" anchor="ctr" anchorCtr="1"/>
          <a:lstStyle/>
          <a:p>
            <a:pPr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02429395"/>
        <c:crosses val="autoZero"/>
        <c:auto val="1"/>
        <c:lblAlgn val="ctr"/>
        <c:lblOffset val="100"/>
        <c:tickMarkSkip val="1"/>
        <c:noMultiLvlLbl val="0"/>
      </c:catAx>
      <c:valAx>
        <c:axId val="902429395"/>
        <c:scaling>
          <c:orientation val="minMax"/>
        </c:scaling>
        <c:delete val="0"/>
        <c:axPos val="l"/>
        <c:majorGridlines>
          <c:spPr>
            <a:noFill/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horzOverflow="overflow" vert="horz" wrap="square" anchor="ctr" anchorCtr="1"/>
          <a:lstStyle/>
          <a:p>
            <a:pPr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4635906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 rot="0" spcFirstLastPara="0" vertOverflow="ellipsis" horzOverflow="overflow" vert="horz" wrap="square" anchor="ctr" anchorCtr="1"/>
    <a:lstStyle/>
    <a:p>
      <a:pPr>
        <a:defRPr lang="zh-CN" sz="1000" kern="1200">
          <a:solidFill>
            <a:schemeClr val="tx1"/>
          </a:solidFill>
          <a:latin typeface="+mn-lt"/>
          <a:ea typeface="+mn-ea"/>
          <a:cs typeface="+mn-cs"/>
        </a:defRPr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General" sourceLinked="1"/>
            <c:spPr>
              <a:noFill/>
              <a:ln>
                <a:noFill/>
              </a:ln>
              <a:effectLst/>
            </c:spPr>
            <c:txPr>
              <a:bodyPr rot="0" spcFirstLastPara="0" vertOverflow="ellipsis" horzOverflow="overflow" vert="horz" wrap="square" anchor="ctr" anchorCtr="1"/>
              <a:lstStyle/>
              <a:p>
                <a:pPr>
                  <a:defRPr sz="9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noFill/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'[土木系第4周【早自习】抽查汇总表(2).xls]Sheet1'!$B$14:$B$24</c:f>
              <c:strCache>
                <c:ptCount val="11"/>
                <c:pt idx="0">
                  <c:v>土木1141</c:v>
                </c:pt>
                <c:pt idx="1">
                  <c:v>土木1142</c:v>
                </c:pt>
                <c:pt idx="2">
                  <c:v>土木1143</c:v>
                </c:pt>
                <c:pt idx="3">
                  <c:v>土木1144</c:v>
                </c:pt>
                <c:pt idx="4">
                  <c:v>土木1145</c:v>
                </c:pt>
                <c:pt idx="5">
                  <c:v>土木1146</c:v>
                </c:pt>
                <c:pt idx="6">
                  <c:v>土木1147</c:v>
                </c:pt>
                <c:pt idx="7">
                  <c:v>土木1148</c:v>
                </c:pt>
                <c:pt idx="8">
                  <c:v>工程1141</c:v>
                </c:pt>
                <c:pt idx="9">
                  <c:v>工程1142</c:v>
                </c:pt>
                <c:pt idx="10">
                  <c:v>城规1141</c:v>
                </c:pt>
              </c:strCache>
            </c:strRef>
          </c:cat>
          <c:val>
            <c:numRef>
              <c:f>'[土木系第4周【早自习】抽查汇总表(2).xls]Sheet1'!$G$14:$G$24</c:f>
              <c:numCache>
                <c:formatCode>0%</c:formatCode>
                <c:ptCount val="11"/>
                <c:pt idx="0">
                  <c:v>0.979310344827586</c:v>
                </c:pt>
                <c:pt idx="1">
                  <c:v>0.9</c:v>
                </c:pt>
                <c:pt idx="2">
                  <c:v>0.986666666666667</c:v>
                </c:pt>
                <c:pt idx="3">
                  <c:v>0.967741935483871</c:v>
                </c:pt>
                <c:pt idx="4">
                  <c:v>0.973333333333333</c:v>
                </c:pt>
                <c:pt idx="5">
                  <c:v>0.96551724137931</c:v>
                </c:pt>
                <c:pt idx="6">
                  <c:v>0.9625</c:v>
                </c:pt>
                <c:pt idx="7">
                  <c:v>0.994117647058824</c:v>
                </c:pt>
                <c:pt idx="8">
                  <c:v>0.945</c:v>
                </c:pt>
                <c:pt idx="9">
                  <c:v>0.965</c:v>
                </c:pt>
                <c:pt idx="10">
                  <c:v>0.977272727272727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557524"/>
        <c:axId val="682626149"/>
      </c:barChart>
      <c:catAx>
        <c:axId val="1285575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horzOverflow="overflow" vert="horz" wrap="square" anchor="ctr" anchorCtr="1"/>
          <a:lstStyle/>
          <a:p>
            <a:pPr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682626149"/>
        <c:crosses val="autoZero"/>
        <c:auto val="1"/>
        <c:lblAlgn val="ctr"/>
        <c:lblOffset val="100"/>
        <c:tickMarkSkip val="1"/>
        <c:noMultiLvlLbl val="0"/>
      </c:catAx>
      <c:valAx>
        <c:axId val="682626149"/>
        <c:scaling>
          <c:orientation val="minMax"/>
        </c:scaling>
        <c:delete val="0"/>
        <c:axPos val="l"/>
        <c:majorGridlines>
          <c:spPr>
            <a:noFill/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horzOverflow="overflow" vert="horz" wrap="square" anchor="ctr" anchorCtr="1"/>
          <a:lstStyle/>
          <a:p>
            <a:pPr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285575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 rot="0" spcFirstLastPara="0" vertOverflow="ellipsis" horzOverflow="overflow" vert="horz" wrap="square" anchor="ctr" anchorCtr="1"/>
    <a:lstStyle/>
    <a:p>
      <a:pPr>
        <a:defRPr lang="zh-CN" sz="1000" kern="1200">
          <a:solidFill>
            <a:schemeClr val="tx1"/>
          </a:solidFill>
          <a:latin typeface="+mn-lt"/>
          <a:ea typeface="+mn-ea"/>
          <a:cs typeface="+mn-cs"/>
        </a:defRPr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General" sourceLinked="1"/>
            <c:spPr>
              <a:noFill/>
              <a:ln>
                <a:noFill/>
              </a:ln>
              <a:effectLst/>
            </c:spPr>
            <c:txPr>
              <a:bodyPr rot="0" spcFirstLastPara="0" vertOverflow="ellipsis" horzOverflow="overflow" vert="horz" wrap="square" anchor="ctr" anchorCtr="1"/>
              <a:lstStyle/>
              <a:p>
                <a:pPr>
                  <a:defRPr sz="9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noFill/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'[土木系第4周（晚自习）抽查汇总表(2).xls]Sheet1'!$B$3:$B$13</c:f>
              <c:strCache>
                <c:ptCount val="11"/>
                <c:pt idx="0">
                  <c:v>土木1151</c:v>
                </c:pt>
                <c:pt idx="1">
                  <c:v>土木1152</c:v>
                </c:pt>
                <c:pt idx="2">
                  <c:v>土木1153</c:v>
                </c:pt>
                <c:pt idx="3">
                  <c:v>土木1154</c:v>
                </c:pt>
                <c:pt idx="4">
                  <c:v>土木1155</c:v>
                </c:pt>
                <c:pt idx="5">
                  <c:v>土木1156</c:v>
                </c:pt>
                <c:pt idx="6">
                  <c:v>土木1157</c:v>
                </c:pt>
                <c:pt idx="7">
                  <c:v>城规1151</c:v>
                </c:pt>
                <c:pt idx="8">
                  <c:v>城规1152</c:v>
                </c:pt>
                <c:pt idx="9">
                  <c:v>工程1151</c:v>
                </c:pt>
                <c:pt idx="10">
                  <c:v>工程1152</c:v>
                </c:pt>
              </c:strCache>
            </c:strRef>
          </c:cat>
          <c:val>
            <c:numRef>
              <c:f>'[土木系第4周（晚自习）抽查汇总表(2).xls]Sheet1'!$G$3:$G$13</c:f>
              <c:numCache>
                <c:formatCode>0%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0.95959595959596</c:v>
                </c:pt>
                <c:pt idx="5">
                  <c:v>0.986111111111111</c:v>
                </c:pt>
                <c:pt idx="6">
                  <c:v>1</c:v>
                </c:pt>
                <c:pt idx="7">
                  <c:v>1</c:v>
                </c:pt>
                <c:pt idx="8">
                  <c:v>0.966666666666667</c:v>
                </c:pt>
                <c:pt idx="9">
                  <c:v>1</c:v>
                </c:pt>
                <c:pt idx="10">
                  <c:v>0.963963963963964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0648651"/>
        <c:axId val="407012182"/>
      </c:barChart>
      <c:catAx>
        <c:axId val="7406486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0" vertOverflow="ellipsis" horzOverflow="overflow" vert="horz" wrap="square" anchor="ctr" anchorCtr="1"/>
          <a:lstStyle/>
          <a:p>
            <a:pPr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07012182"/>
        <c:crosses val="autoZero"/>
        <c:auto val="1"/>
        <c:lblAlgn val="ctr"/>
        <c:lblOffset val="100"/>
        <c:tickMarkSkip val="1"/>
        <c:noMultiLvlLbl val="0"/>
      </c:catAx>
      <c:valAx>
        <c:axId val="407012182"/>
        <c:scaling>
          <c:orientation val="minMax"/>
        </c:scaling>
        <c:delete val="0"/>
        <c:axPos val="l"/>
        <c:majorGridlines>
          <c:spPr>
            <a:noFill/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0" vertOverflow="ellipsis" horzOverflow="overflow" vert="horz" wrap="square" anchor="ctr" anchorCtr="1"/>
          <a:lstStyle/>
          <a:p>
            <a:pPr>
              <a:defRPr sz="9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7406486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 rot="0" spcFirstLastPara="0" vertOverflow="ellipsis" horzOverflow="overflow" vert="horz" wrap="square" anchor="ctr" anchorCtr="1"/>
    <a:lstStyle/>
    <a:p>
      <a:pPr>
        <a:defRPr lang="zh-CN" sz="1000" kern="1200">
          <a:solidFill>
            <a:schemeClr val="tx1"/>
          </a:solidFill>
          <a:latin typeface="+mn-lt"/>
          <a:ea typeface="+mn-ea"/>
          <a:cs typeface="+mn-cs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914400" y="2825116"/>
            <a:ext cx="10363200" cy="103632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 algn="ctr">
              <a:defRPr kern="1200">
                <a:solidFill>
                  <a:srgbClr val="157D53"/>
                </a:solidFill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828800" y="4057650"/>
            <a:ext cx="8534400" cy="75438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lstStyle>
            <a:lvl1pPr marL="0" lvl="0" indent="0" algn="ctr">
              <a:buNone/>
              <a:defRPr sz="2400" kern="1200">
                <a:solidFill>
                  <a:srgbClr val="0F6146"/>
                </a:solidFill>
                <a:ea typeface="微软雅黑" pitchFamily="2" charset="-122"/>
              </a:defRPr>
            </a:lvl1pPr>
            <a:lvl2pPr marL="548640" lvl="1" indent="-548640" algn="ctr">
              <a:buNone/>
              <a:defRPr sz="2400" kern="1200">
                <a:solidFill>
                  <a:schemeClr val="tx1"/>
                </a:solidFill>
                <a:ea typeface="宋体" charset="-122"/>
              </a:defRPr>
            </a:lvl2pPr>
            <a:lvl3pPr marL="1097280" lvl="2" indent="-1097280" algn="ctr">
              <a:buNone/>
              <a:defRPr sz="2400" kern="1200">
                <a:solidFill>
                  <a:schemeClr val="tx1"/>
                </a:solidFill>
                <a:ea typeface="宋体" charset="-122"/>
              </a:defRPr>
            </a:lvl3pPr>
            <a:lvl4pPr marL="1645920" lvl="3" indent="-1645920" algn="ctr">
              <a:buNone/>
              <a:defRPr sz="2400" kern="1200">
                <a:solidFill>
                  <a:schemeClr val="tx1"/>
                </a:solidFill>
                <a:ea typeface="宋体" charset="-122"/>
              </a:defRPr>
            </a:lvl4pPr>
            <a:lvl5pPr marL="2194560" lvl="4" indent="-2194560" algn="ctr">
              <a:buNone/>
              <a:defRPr sz="2400" kern="1200">
                <a:solidFill>
                  <a:schemeClr val="tx1"/>
                </a:solidFill>
                <a:ea typeface="宋体" charset="-122"/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514350"/>
            <a:ext cx="2743200" cy="561213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514350"/>
            <a:ext cx="8070573" cy="561213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628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520"/>
            </a:lvl1pPr>
            <a:lvl2pPr marL="411480" indent="0">
              <a:buNone/>
              <a:defRPr sz="2160"/>
            </a:lvl2pPr>
            <a:lvl3pPr marL="822960" indent="0">
              <a:buNone/>
              <a:defRPr sz="1800"/>
            </a:lvl3pPr>
            <a:lvl4pPr marL="1234440" indent="0">
              <a:buNone/>
              <a:defRPr sz="1620"/>
            </a:lvl4pPr>
            <a:lvl5pPr marL="1645920" indent="0">
              <a:buNone/>
              <a:defRPr sz="1620"/>
            </a:lvl5pPr>
            <a:lvl6pPr marL="2057400" indent="0">
              <a:buNone/>
              <a:defRPr sz="1620"/>
            </a:lvl6pPr>
            <a:lvl7pPr marL="2468880" indent="0">
              <a:buNone/>
              <a:defRPr sz="1620"/>
            </a:lvl7pPr>
            <a:lvl8pPr marL="2880360" indent="0">
              <a:buNone/>
              <a:defRPr sz="1620"/>
            </a:lvl8pPr>
            <a:lvl9pPr marL="3291840" indent="0">
              <a:buNone/>
              <a:defRPr sz="162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800"/>
            </a:lvl1pPr>
            <a:lvl2pPr marL="411480" indent="0">
              <a:buNone/>
              <a:defRPr sz="1620"/>
            </a:lvl2pPr>
            <a:lvl3pPr marL="822960" indent="0">
              <a:buNone/>
              <a:defRPr sz="1440"/>
            </a:lvl3pPr>
            <a:lvl4pPr marL="1234440" indent="0">
              <a:buNone/>
              <a:defRPr sz="1260"/>
            </a:lvl4pPr>
            <a:lvl5pPr marL="1645920" indent="0">
              <a:buNone/>
              <a:defRPr sz="1260"/>
            </a:lvl5pPr>
            <a:lvl6pPr marL="2057400" indent="0">
              <a:buNone/>
              <a:defRPr sz="1260"/>
            </a:lvl6pPr>
            <a:lvl7pPr marL="2468880" indent="0">
              <a:buNone/>
              <a:defRPr sz="1260"/>
            </a:lvl7pPr>
            <a:lvl8pPr marL="2880360" indent="0">
              <a:buNone/>
              <a:defRPr sz="1260"/>
            </a:lvl8pPr>
            <a:lvl9pPr marL="3291840" indent="0">
              <a:buNone/>
              <a:defRPr sz="126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609600" y="514350"/>
            <a:ext cx="10972800" cy="101346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28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84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lvl="0" indent="-410845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charset="0"/>
        <a:buChar char="•"/>
        <a:defRPr sz="288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891540" lvl="1" indent="-342265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charset="0"/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1600" lvl="2" indent="-273685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charset="0"/>
        <a:buChar char="•"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920240" lvl="3" indent="-273685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charset="0"/>
        <a:buChar char="–"/>
        <a:defRPr sz="192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468880" lvl="4" indent="-273685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3017520" lvl="5" indent="-273685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566160" lvl="6" indent="-273685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4114800" lvl="7" indent="-273685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663440" lvl="8" indent="-273685" algn="l" defTabSz="1097280" eaLnBrk="0" fontAlgn="base" latinLnBrk="0" hangingPunct="0">
        <a:lnSpc>
          <a:spcPct val="100000"/>
        </a:lnSpc>
        <a:spcBef>
          <a:spcPct val="24000"/>
        </a:spcBef>
        <a:spcAft>
          <a:spcPct val="0"/>
        </a:spcAft>
        <a:buFont typeface="Arial" charset="0"/>
        <a:buChar char="»"/>
        <a:defRPr sz="144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109728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8640" lvl="1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97280" lvl="2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45920" lvl="3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194560" lvl="4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743200" lvl="5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291840" lvl="6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840480" lvl="7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389120" lvl="8" indent="0" algn="l" defTabSz="109728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1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土木系第四周大一大二早晚自习出勤率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/>
              <a:t>---------</a:t>
            </a:r>
            <a:r>
              <a:rPr lang="zh-CN" altLang="en-US"/>
              <a:t>自律联合会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土木系第四周大一早自习出勤率</a:t>
            </a:r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土木系第四周大二早自习出勤率</a:t>
            </a:r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土木系第四周大一晚自习出勤率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4" name="图表 3"/>
          <p:cNvGraphicFramePr/>
          <p:nvPr/>
        </p:nvGraphicFramePr>
        <p:xfrm>
          <a:off x="985520" y="1599565"/>
          <a:ext cx="8773160" cy="4177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土木系第四周出勤率优秀班级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土木</a:t>
            </a:r>
            <a:r>
              <a:rPr lang="en-US" altLang="zh-CN"/>
              <a:t>1153</a:t>
            </a:r>
            <a:endParaRPr lang="en-US" altLang="zh-CN"/>
          </a:p>
          <a:p>
            <a:r>
              <a:rPr lang="zh-CN" altLang="en-US"/>
              <a:t>土木</a:t>
            </a:r>
            <a:r>
              <a:rPr lang="en-US" altLang="zh-CN"/>
              <a:t>1156 </a:t>
            </a:r>
            <a:endParaRPr lang="en-US" altLang="zh-CN"/>
          </a:p>
          <a:p>
            <a:r>
              <a:rPr lang="zh-CN" altLang="en-US"/>
              <a:t>城规</a:t>
            </a:r>
            <a:r>
              <a:rPr lang="en-US" altLang="zh-CN"/>
              <a:t>1151</a:t>
            </a:r>
            <a:endParaRPr lang="en-US" altLang="zh-CN"/>
          </a:p>
          <a:p>
            <a:endParaRPr lang="en-US" altLang="zh-CN"/>
          </a:p>
          <a:p>
            <a:r>
              <a:rPr lang="zh-CN" altLang="en-US"/>
              <a:t>土木</a:t>
            </a:r>
            <a:r>
              <a:rPr lang="en-US" altLang="zh-CN"/>
              <a:t>1143</a:t>
            </a:r>
            <a:endParaRPr lang="en-US" altLang="zh-CN"/>
          </a:p>
          <a:p>
            <a:r>
              <a:rPr lang="zh-CN" altLang="en-US"/>
              <a:t>土木</a:t>
            </a:r>
            <a:r>
              <a:rPr lang="en-US" altLang="zh-CN"/>
              <a:t>1148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人际关系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WPS 演示</Application>
  <PresentationFormat>宽屏</PresentationFormat>
  <Paragraphs>21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人际关系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</cp:revision>
  <dcterms:created xsi:type="dcterms:W3CDTF">2016-03-25T08:49:44Z</dcterms:created>
  <dcterms:modified xsi:type="dcterms:W3CDTF">2016-03-25T08:55:00Z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2052-10.1.0.5559</vt:lpwstr>
  </property>
</Properties>
</file>