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Sheet1!$B$3:$B$13</c:f>
              <c:strCache>
                <c:ptCount val="11"/>
                <c:pt idx="0">
                  <c:v>土木1151</c:v>
                </c:pt>
                <c:pt idx="1">
                  <c:v>土木1152</c:v>
                </c:pt>
                <c:pt idx="2">
                  <c:v>土木1153</c:v>
                </c:pt>
                <c:pt idx="3">
                  <c:v>土木1154</c:v>
                </c:pt>
                <c:pt idx="4">
                  <c:v>土木1155</c:v>
                </c:pt>
                <c:pt idx="5">
                  <c:v>土木1156</c:v>
                </c:pt>
                <c:pt idx="6">
                  <c:v>土木1157</c:v>
                </c:pt>
                <c:pt idx="7">
                  <c:v>城规1151</c:v>
                </c:pt>
                <c:pt idx="8">
                  <c:v>城规1152</c:v>
                </c:pt>
                <c:pt idx="9">
                  <c:v>工程1151</c:v>
                </c:pt>
                <c:pt idx="10">
                  <c:v>工程1152</c:v>
                </c:pt>
              </c:strCache>
            </c:strRef>
          </c:cat>
          <c:val>
            <c:numRef>
              <c:f>Sheet1!$G$3:$G$13</c:f>
              <c:numCache>
                <c:formatCode>0%</c:formatCode>
                <c:ptCount val="11"/>
                <c:pt idx="0">
                  <c:v>0.73275862068965514</c:v>
                </c:pt>
                <c:pt idx="1">
                  <c:v>0.72580645161290325</c:v>
                </c:pt>
                <c:pt idx="2">
                  <c:v>0.8984375</c:v>
                </c:pt>
                <c:pt idx="3">
                  <c:v>0.87142857142857144</c:v>
                </c:pt>
                <c:pt idx="4">
                  <c:v>0.75757575757575757</c:v>
                </c:pt>
                <c:pt idx="5">
                  <c:v>0.76041666666666663</c:v>
                </c:pt>
                <c:pt idx="6">
                  <c:v>0.7416666666666667</c:v>
                </c:pt>
                <c:pt idx="7">
                  <c:v>0.98750000000000004</c:v>
                </c:pt>
                <c:pt idx="8">
                  <c:v>0.9</c:v>
                </c:pt>
                <c:pt idx="9">
                  <c:v>0.87195121951219512</c:v>
                </c:pt>
                <c:pt idx="10">
                  <c:v>0.77702702702702697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3888512"/>
        <c:axId val="141181312"/>
        <c:axId val="0"/>
      </c:bar3DChart>
      <c:catAx>
        <c:axId val="183888512"/>
        <c:scaling>
          <c:orientation val="minMax"/>
        </c:scaling>
        <c:delete val="0"/>
        <c:axPos val="b"/>
        <c:majorTickMark val="out"/>
        <c:minorTickMark val="none"/>
        <c:tickLblPos val="nextTo"/>
        <c:crossAx val="141181312"/>
        <c:crosses val="autoZero"/>
        <c:auto val="1"/>
        <c:lblAlgn val="ctr"/>
        <c:lblOffset val="100"/>
        <c:noMultiLvlLbl val="0"/>
      </c:catAx>
      <c:valAx>
        <c:axId val="14118131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838885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Sheet1!$B$14:$B$24</c:f>
              <c:strCache>
                <c:ptCount val="11"/>
                <c:pt idx="0">
                  <c:v>土木1141</c:v>
                </c:pt>
                <c:pt idx="1">
                  <c:v>土木1142</c:v>
                </c:pt>
                <c:pt idx="2">
                  <c:v>土木1143</c:v>
                </c:pt>
                <c:pt idx="3">
                  <c:v>土木1144</c:v>
                </c:pt>
                <c:pt idx="4">
                  <c:v>土木1145</c:v>
                </c:pt>
                <c:pt idx="5">
                  <c:v>土木1146</c:v>
                </c:pt>
                <c:pt idx="6">
                  <c:v>土木1147</c:v>
                </c:pt>
                <c:pt idx="7">
                  <c:v>土木1148</c:v>
                </c:pt>
                <c:pt idx="8">
                  <c:v>工程1141</c:v>
                </c:pt>
                <c:pt idx="9">
                  <c:v>工程1142</c:v>
                </c:pt>
                <c:pt idx="10">
                  <c:v>城规1141</c:v>
                </c:pt>
              </c:strCache>
            </c:strRef>
          </c:cat>
          <c:val>
            <c:numRef>
              <c:f>Sheet1!$G$14:$G$24</c:f>
              <c:numCache>
                <c:formatCode>0%</c:formatCode>
                <c:ptCount val="11"/>
                <c:pt idx="0">
                  <c:v>0.98275862068965514</c:v>
                </c:pt>
                <c:pt idx="1">
                  <c:v>1</c:v>
                </c:pt>
                <c:pt idx="2">
                  <c:v>0.98333333333333328</c:v>
                </c:pt>
                <c:pt idx="3">
                  <c:v>0.9838709677419355</c:v>
                </c:pt>
                <c:pt idx="4">
                  <c:v>0.9916666666666667</c:v>
                </c:pt>
                <c:pt idx="5">
                  <c:v>0.93965517241379315</c:v>
                </c:pt>
                <c:pt idx="6">
                  <c:v>0.9375</c:v>
                </c:pt>
                <c:pt idx="7">
                  <c:v>1</c:v>
                </c:pt>
                <c:pt idx="8">
                  <c:v>0.92500000000000004</c:v>
                </c:pt>
                <c:pt idx="9">
                  <c:v>0.94374999999999998</c:v>
                </c:pt>
                <c:pt idx="10">
                  <c:v>0.90909090909090906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63534848"/>
        <c:axId val="154247168"/>
        <c:axId val="0"/>
      </c:bar3DChart>
      <c:catAx>
        <c:axId val="263534848"/>
        <c:scaling>
          <c:orientation val="minMax"/>
        </c:scaling>
        <c:delete val="0"/>
        <c:axPos val="b"/>
        <c:majorTickMark val="out"/>
        <c:minorTickMark val="none"/>
        <c:tickLblPos val="nextTo"/>
        <c:crossAx val="154247168"/>
        <c:crosses val="autoZero"/>
        <c:auto val="1"/>
        <c:lblAlgn val="ctr"/>
        <c:lblOffset val="100"/>
        <c:noMultiLvlLbl val="0"/>
      </c:catAx>
      <c:valAx>
        <c:axId val="15424716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635348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Sheet1!$B$3:$B$13</c:f>
              <c:strCache>
                <c:ptCount val="11"/>
                <c:pt idx="0">
                  <c:v>土木1151</c:v>
                </c:pt>
                <c:pt idx="1">
                  <c:v>土木1152</c:v>
                </c:pt>
                <c:pt idx="2">
                  <c:v>土木1153</c:v>
                </c:pt>
                <c:pt idx="3">
                  <c:v>土木1154</c:v>
                </c:pt>
                <c:pt idx="4">
                  <c:v>土木1155</c:v>
                </c:pt>
                <c:pt idx="5">
                  <c:v>土木1156</c:v>
                </c:pt>
                <c:pt idx="6">
                  <c:v>土木1157</c:v>
                </c:pt>
                <c:pt idx="7">
                  <c:v>城规1151</c:v>
                </c:pt>
                <c:pt idx="8">
                  <c:v>城规1152</c:v>
                </c:pt>
                <c:pt idx="9">
                  <c:v>工程1151</c:v>
                </c:pt>
                <c:pt idx="10">
                  <c:v>工程1152</c:v>
                </c:pt>
              </c:strCache>
            </c:strRef>
          </c:cat>
          <c:val>
            <c:numRef>
              <c:f>Sheet1!$G$3:$G$13</c:f>
              <c:numCache>
                <c:formatCode>0%</c:formatCode>
                <c:ptCount val="11"/>
                <c:pt idx="0">
                  <c:v>0.87931034482758619</c:v>
                </c:pt>
                <c:pt idx="1">
                  <c:v>0.88709677419354838</c:v>
                </c:pt>
                <c:pt idx="2">
                  <c:v>0.9375</c:v>
                </c:pt>
                <c:pt idx="3">
                  <c:v>0.98571428571428577</c:v>
                </c:pt>
                <c:pt idx="4">
                  <c:v>0.84848484848484851</c:v>
                </c:pt>
                <c:pt idx="5">
                  <c:v>0.95833333333333337</c:v>
                </c:pt>
                <c:pt idx="6">
                  <c:v>0.93333333333333335</c:v>
                </c:pt>
                <c:pt idx="9">
                  <c:v>0.93902439024390238</c:v>
                </c:pt>
                <c:pt idx="10">
                  <c:v>0.94594594594594594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1101312"/>
        <c:axId val="141328384"/>
        <c:axId val="0"/>
      </c:bar3DChart>
      <c:catAx>
        <c:axId val="141101312"/>
        <c:scaling>
          <c:orientation val="minMax"/>
        </c:scaling>
        <c:delete val="0"/>
        <c:axPos val="b"/>
        <c:majorTickMark val="out"/>
        <c:minorTickMark val="none"/>
        <c:tickLblPos val="nextTo"/>
        <c:crossAx val="141328384"/>
        <c:crosses val="autoZero"/>
        <c:auto val="1"/>
        <c:lblAlgn val="ctr"/>
        <c:lblOffset val="100"/>
        <c:noMultiLvlLbl val="0"/>
      </c:catAx>
      <c:valAx>
        <c:axId val="14132838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411013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876428"/>
          </a:xfrm>
        </p:spPr>
        <p:txBody>
          <a:bodyPr anchor="b">
            <a:sp3d contourW="8890">
              <a:contourClr>
                <a:schemeClr val="accent3">
                  <a:shade val="55000"/>
                </a:schemeClr>
              </a:contourClr>
            </a:sp3d>
          </a:bodyPr>
          <a:lstStyle>
            <a:lvl1pPr algn="ctr">
              <a:defRPr sz="440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57628"/>
            <a:ext cx="6400800" cy="175320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A3ECD-30B6-482A-A2A6-CC674492E9DD}" type="datetimeFigureOut">
              <a:rPr lang="zh-CN" altLang="en-US" smtClean="0"/>
              <a:t>2016-4-10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57A3E-32B2-4F61-9BA7-BF7144FDF28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A3ECD-30B6-482A-A2A6-CC674492E9DD}" type="datetimeFigureOut">
              <a:rPr lang="zh-CN" altLang="en-US" smtClean="0"/>
              <a:t>2016-4-10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57A3E-32B2-4F61-9BA7-BF7144FDF28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286644" y="274640"/>
            <a:ext cx="1400156" cy="5851525"/>
          </a:xfrm>
        </p:spPr>
        <p:txBody>
          <a:bodyPr vert="eaVert"/>
          <a:lstStyle>
            <a:lvl1pPr>
              <a:defRPr lang="zh-CN" altLang="en-US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829444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A3ECD-30B6-482A-A2A6-CC674492E9DD}" type="datetimeFigureOut">
              <a:rPr lang="zh-CN" altLang="en-US" smtClean="0"/>
              <a:t>2016-4-10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57A3E-32B2-4F61-9BA7-BF7144FDF28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A3ECD-30B6-482A-A2A6-CC674492E9DD}" type="datetimeFigureOut">
              <a:rPr lang="zh-CN" altLang="en-US" smtClean="0"/>
              <a:t>2016-4-10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57A3E-32B2-4F61-9BA7-BF7144FDF28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3854150"/>
            <a:ext cx="7772400" cy="1860850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85800" y="2356428"/>
            <a:ext cx="7772400" cy="1501200"/>
          </a:xfrm>
        </p:spPr>
        <p:txBody>
          <a:bodyPr anchor="b"/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l">
              <a:buNone/>
              <a:defRPr sz="1800">
                <a:solidFill>
                  <a:schemeClr val="tx2"/>
                </a:solidFill>
              </a:defRPr>
            </a:lvl2pPr>
            <a:lvl3pPr marL="914400" indent="0" algn="l">
              <a:buNone/>
              <a:defRPr sz="1600">
                <a:solidFill>
                  <a:schemeClr val="tx2"/>
                </a:solidFill>
              </a:defRPr>
            </a:lvl3pPr>
            <a:lvl4pPr marL="1371600" indent="0" algn="l">
              <a:buNone/>
              <a:defRPr sz="1400">
                <a:solidFill>
                  <a:schemeClr val="tx2"/>
                </a:solidFill>
              </a:defRPr>
            </a:lvl4pPr>
            <a:lvl5pPr marL="1828800" indent="0" algn="l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A3ECD-30B6-482A-A2A6-CC674492E9DD}" type="datetimeFigureOut">
              <a:rPr lang="zh-CN" altLang="en-US" smtClean="0"/>
              <a:t>2016-4-10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57A3E-32B2-4F61-9BA7-BF7144FDF28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A3ECD-30B6-482A-A2A6-CC674492E9DD}" type="datetimeFigureOut">
              <a:rPr lang="zh-CN" altLang="en-US" smtClean="0"/>
              <a:t>2016-4-10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57A3E-32B2-4F61-9BA7-BF7144FDF28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A3ECD-30B6-482A-A2A6-CC674492E9DD}" type="datetimeFigureOut">
              <a:rPr lang="zh-CN" altLang="en-US" smtClean="0"/>
              <a:t>2016-4-10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57A3E-32B2-4F61-9BA7-BF7144FDF28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A3ECD-30B6-482A-A2A6-CC674492E9DD}" type="datetimeFigureOut">
              <a:rPr lang="zh-CN" altLang="en-US" smtClean="0"/>
              <a:t>2016-4-10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57A3E-32B2-4F61-9BA7-BF7144FDF28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A3ECD-30B6-482A-A2A6-CC674492E9DD}" type="datetimeFigureOut">
              <a:rPr lang="zh-CN" altLang="en-US" smtClean="0"/>
              <a:t>2016-4-10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57A3E-32B2-4F61-9BA7-BF7144FDF28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6258" y="381000"/>
            <a:ext cx="2667000" cy="1833554"/>
          </a:xfrm>
        </p:spPr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>
            <a:lvl1pPr algn="l">
              <a:defRPr sz="3200" b="1" kern="1200" cap="all" spc="50">
                <a:ln w="1587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352800" y="380999"/>
            <a:ext cx="5410200" cy="574516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26258" y="2214554"/>
            <a:ext cx="2667000" cy="391218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A3ECD-30B6-482A-A2A6-CC674492E9DD}" type="datetimeFigureOut">
              <a:rPr lang="zh-CN" altLang="en-US" smtClean="0"/>
              <a:t>2016-4-10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57A3E-32B2-4F61-9BA7-BF7144FDF28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1580474" y="553734"/>
            <a:ext cx="7349244" cy="4741531"/>
            <a:chOff x="428596" y="553734"/>
            <a:chExt cx="7349244" cy="4741531"/>
          </a:xfrm>
        </p:grpSpPr>
        <p:sp>
          <p:nvSpPr>
            <p:cNvPr id="16" name="矩形 15"/>
            <p:cNvSpPr/>
            <p:nvPr/>
          </p:nvSpPr>
          <p:spPr>
            <a:xfrm rot="21480000">
              <a:off x="428596" y="580356"/>
              <a:ext cx="7340359" cy="4714909"/>
            </a:xfrm>
            <a:prstGeom prst="rect">
              <a:avLst/>
            </a:prstGeom>
            <a:ln w="1270" cap="flat" cmpd="sng" algn="ctr">
              <a:noFill/>
              <a:prstDash val="solid"/>
              <a:miter lim="800000"/>
            </a:ln>
            <a:effectLst>
              <a:outerShdw blurRad="54991" dist="17780" dir="5400000" algn="tl" rotWithShape="0">
                <a:srgbClr val="000000">
                  <a:alpha val="66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7" name="矩形 16"/>
            <p:cNvSpPr/>
            <p:nvPr/>
          </p:nvSpPr>
          <p:spPr>
            <a:xfrm rot="21540000">
              <a:off x="437473" y="571479"/>
              <a:ext cx="7340359" cy="4714909"/>
            </a:xfrm>
            <a:prstGeom prst="rect">
              <a:avLst/>
            </a:prstGeom>
            <a:ln w="1270" cap="flat" cmpd="sng" algn="ctr">
              <a:noFill/>
              <a:prstDash val="solid"/>
              <a:miter lim="800000"/>
            </a:ln>
            <a:effectLst>
              <a:outerShdw blurRad="54991" dist="17780" dir="5400000" algn="tl" rotWithShape="0">
                <a:srgbClr val="000000">
                  <a:alpha val="66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8" name="矩形 17"/>
            <p:cNvSpPr/>
            <p:nvPr/>
          </p:nvSpPr>
          <p:spPr>
            <a:xfrm>
              <a:off x="437481" y="553734"/>
              <a:ext cx="7340359" cy="4714909"/>
            </a:xfrm>
            <a:prstGeom prst="rect">
              <a:avLst/>
            </a:prstGeom>
            <a:ln w="1270" cap="flat" cmpd="sng" algn="ctr">
              <a:noFill/>
              <a:prstDash val="solid"/>
              <a:miter lim="800000"/>
            </a:ln>
            <a:effectLst>
              <a:outerShdw blurRad="54991" dist="17780" dir="5400000" algn="tl" rotWithShape="0">
                <a:srgbClr val="000000">
                  <a:alpha val="66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</p:grp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651912" y="612776"/>
            <a:ext cx="7215238" cy="4602175"/>
          </a:xfrm>
          <a:solidFill>
            <a:schemeClr val="bg2">
              <a:tint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 useBgFill="1"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595295"/>
            <a:ext cx="1357290" cy="5691227"/>
          </a:xfrm>
          <a:noFill/>
        </p:spPr>
        <p:txBody>
          <a:bodyPr vert="eaVert" anchor="ctr">
            <a:noAutofit/>
          </a:bodyPr>
          <a:lstStyle>
            <a:lvl1pPr algn="l">
              <a:defRPr lang="zh-CN" altLang="en-US" sz="320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14480" y="5481658"/>
            <a:ext cx="7215238" cy="804862"/>
          </a:xfrm>
        </p:spPr>
        <p:txBody>
          <a:bodyPr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A3ECD-30B6-482A-A2A6-CC674492E9DD}" type="datetimeFigureOut">
              <a:rPr lang="zh-CN" altLang="en-US" smtClean="0"/>
              <a:t>2016-4-10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57A3E-32B2-4F61-9BA7-BF7144FDF28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878" y="6483997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A3ECD-30B6-482A-A2A6-CC674492E9DD}" type="datetimeFigureOut">
              <a:rPr lang="zh-CN" altLang="en-US" smtClean="0"/>
              <a:t>2016-4-10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483997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992644" y="6483997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57A3E-32B2-4F61-9BA7-BF7144FDF28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000" b="1" kern="1200" cap="all" spc="50" dirty="0">
          <a:ln w="15875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31750" dir="3600000" algn="tl" rotWithShape="0">
              <a:srgbClr val="000000">
                <a:alpha val="60000"/>
              </a:srgb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90000"/>
        <a:buFont typeface="Cambria"/>
        <a:buChar char="+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100000"/>
        <a:buFont typeface="Cambria"/>
        <a:buChar char="–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Ï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90000"/>
        <a:buFont typeface="Calibri"/>
        <a:buChar char="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100000"/>
        <a:buFont typeface="Cambria"/>
        <a:buChar char="=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27584" y="-7228"/>
            <a:ext cx="7772400" cy="1876428"/>
          </a:xfrm>
        </p:spPr>
        <p:txBody>
          <a:bodyPr/>
          <a:lstStyle/>
          <a:p>
            <a:r>
              <a:rPr lang="zh-CN" altLang="en-US" sz="3200" dirty="0">
                <a:solidFill>
                  <a:srgbClr val="FF0000"/>
                </a:solidFill>
              </a:rPr>
              <a:t>土</a:t>
            </a:r>
            <a:r>
              <a:rPr lang="zh-CN" altLang="en-US" sz="3200" dirty="0" smtClean="0">
                <a:solidFill>
                  <a:srgbClr val="FF0000"/>
                </a:solidFill>
              </a:rPr>
              <a:t>木系第七周大一大二早晚自习出勤率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051720" y="2492896"/>
            <a:ext cx="6400800" cy="1753200"/>
          </a:xfrm>
        </p:spPr>
        <p:txBody>
          <a:bodyPr/>
          <a:lstStyle/>
          <a:p>
            <a:r>
              <a:rPr lang="zh-CN" altLang="en-US" dirty="0" smtClean="0"/>
              <a:t>自律联合部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97223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dirty="0" smtClean="0">
                <a:solidFill>
                  <a:srgbClr val="FF0000"/>
                </a:solidFill>
              </a:rPr>
              <a:t>土木系第七周大一早自习出勤率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1571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dirty="0" smtClean="0">
                <a:solidFill>
                  <a:srgbClr val="FF0000"/>
                </a:solidFill>
              </a:rPr>
              <a:t>土木系第七周大二早自习出勤率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58533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dirty="0" smtClean="0">
                <a:solidFill>
                  <a:srgbClr val="FF0000"/>
                </a:solidFill>
              </a:rPr>
              <a:t>土木系第七周大一晚自习出勤率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03993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39552" y="116632"/>
            <a:ext cx="7772400" cy="1876428"/>
          </a:xfrm>
        </p:spPr>
        <p:txBody>
          <a:bodyPr/>
          <a:lstStyle/>
          <a:p>
            <a:r>
              <a:rPr lang="zh-CN" altLang="en-US" sz="3600" dirty="0" smtClean="0">
                <a:solidFill>
                  <a:srgbClr val="FF0000"/>
                </a:solidFill>
              </a:rPr>
              <a:t>土木系第七周出勤率优秀班级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87624" y="2132856"/>
            <a:ext cx="6400800" cy="1753200"/>
          </a:xfrm>
        </p:spPr>
        <p:txBody>
          <a:bodyPr>
            <a:normAutofit lnSpcReduction="10000"/>
          </a:bodyPr>
          <a:lstStyle/>
          <a:p>
            <a:r>
              <a:rPr lang="zh-CN" altLang="en-US" dirty="0" smtClean="0"/>
              <a:t>土木</a:t>
            </a:r>
            <a:r>
              <a:rPr lang="en-US" altLang="zh-CN" dirty="0" smtClean="0"/>
              <a:t>1153</a:t>
            </a:r>
          </a:p>
          <a:p>
            <a:r>
              <a:rPr lang="zh-CN" altLang="en-US" dirty="0" smtClean="0"/>
              <a:t>土木</a:t>
            </a:r>
            <a:r>
              <a:rPr lang="en-US" altLang="zh-CN" dirty="0" smtClean="0"/>
              <a:t>1154</a:t>
            </a:r>
          </a:p>
          <a:p>
            <a:r>
              <a:rPr lang="zh-CN" altLang="en-US" dirty="0" smtClean="0"/>
              <a:t>土木</a:t>
            </a:r>
            <a:r>
              <a:rPr lang="en-US" altLang="zh-CN" dirty="0" smtClean="0"/>
              <a:t>1142</a:t>
            </a:r>
          </a:p>
          <a:p>
            <a:r>
              <a:rPr lang="zh-CN" altLang="en-US" dirty="0" smtClean="0"/>
              <a:t>土木</a:t>
            </a:r>
            <a:r>
              <a:rPr lang="en-US" altLang="zh-CN" dirty="0" smtClean="0"/>
              <a:t>1148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909744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行云流水">
  <a:themeElements>
    <a:clrScheme name="行云流水">
      <a:dk1>
        <a:sysClr val="windowText" lastClr="000000"/>
      </a:dk1>
      <a:lt1>
        <a:sysClr val="window" lastClr="FFFFFF"/>
      </a:lt1>
      <a:dk2>
        <a:srgbClr val="411401"/>
      </a:dk2>
      <a:lt2>
        <a:srgbClr val="FFE6E6"/>
      </a:lt2>
      <a:accent1>
        <a:srgbClr val="A24A48"/>
      </a:accent1>
      <a:accent2>
        <a:srgbClr val="B2935C"/>
      </a:accent2>
      <a:accent3>
        <a:srgbClr val="6A9A9A"/>
      </a:accent3>
      <a:accent4>
        <a:srgbClr val="B2B787"/>
      </a:accent4>
      <a:accent5>
        <a:srgbClr val="91644B"/>
      </a:accent5>
      <a:accent6>
        <a:srgbClr val="654A76"/>
      </a:accent6>
      <a:hlink>
        <a:srgbClr val="00A800"/>
      </a:hlink>
      <a:folHlink>
        <a:srgbClr val="FF00FF"/>
      </a:folHlink>
    </a:clrScheme>
    <a:fontScheme name="行云流水">
      <a:majorFont>
        <a:latin typeface="Cambria"/>
        <a:ea typeface=""/>
        <a:cs typeface=""/>
        <a:font script="Jpan" typeface="ＭＳ Ｐゴシック"/>
        <a:font script="Hang" typeface="맑은 고딕"/>
        <a:font script="Hans" typeface="华文行楷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明朝"/>
        <a:font script="Hang" typeface="HY견명조"/>
        <a:font script="Hans" typeface="华文行楷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行云流水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30000"/>
              </a:schemeClr>
            </a:gs>
            <a:gs pos="50000">
              <a:schemeClr val="phClr">
                <a:tint val="45000"/>
                <a:satMod val="220000"/>
              </a:schemeClr>
            </a:gs>
            <a:gs pos="100000">
              <a:schemeClr val="phClr">
                <a:tint val="90000"/>
                <a:satMod val="13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200000"/>
              </a:schemeClr>
            </a:gs>
            <a:gs pos="50000">
              <a:schemeClr val="phClr">
                <a:tint val="100000"/>
                <a:shade val="60000"/>
                <a:hueMod val="100000"/>
                <a:satMod val="180000"/>
              </a:schemeClr>
            </a:gs>
            <a:gs pos="100000">
              <a:schemeClr val="phClr">
                <a:tint val="100000"/>
                <a:shade val="90000"/>
                <a:hueMod val="100000"/>
                <a:satMod val="2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50600">
              <a:schemeClr val="phClr">
                <a:alpha val="40000"/>
              </a:schemeClr>
            </a:glow>
          </a:effectLst>
        </a:effectStyle>
        <a:effectStyle>
          <a:effectLst>
            <a:glow rad="101600">
              <a:schemeClr val="phClr">
                <a:alpha val="60000"/>
              </a:schemeClr>
            </a:glow>
          </a:effectLst>
          <a:scene3d>
            <a:camera prst="isometricLeftDown" fov="0">
              <a:rot lat="0" lon="0" rev="0"/>
            </a:camera>
            <a:lightRig rig="harsh" dir="tl">
              <a:rot lat="0" lon="0" rev="14280000"/>
            </a:lightRig>
          </a:scene3d>
          <a:sp3d prstMaterial="flat">
            <a:bevelT w="38100" h="50800" prst="softRound"/>
          </a:sp3d>
        </a:effectStyle>
        <a:effectStyle>
          <a:effectLst>
            <a:glow>
              <a:schemeClr val="phClr"/>
            </a:glow>
          </a:effectLst>
          <a:scene3d>
            <a:camera prst="isometricLeftDown">
              <a:rot lat="0" lon="0" rev="0"/>
            </a:camera>
            <a:lightRig rig="harsh" dir="tl">
              <a:rot lat="0" lon="0" rev="14280000"/>
            </a:lightRig>
          </a:scene3d>
          <a:sp3d extrusionH="63500" contourW="38100" prstMaterial="flat">
            <a:bevelT w="50800" h="635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hueMod val="100000"/>
                <a:satMod val="300000"/>
              </a:schemeClr>
            </a:gs>
            <a:gs pos="72000">
              <a:schemeClr val="phClr">
                <a:tint val="100000"/>
                <a:shade val="100000"/>
                <a:hueMod val="100000"/>
                <a:satMod val="100000"/>
              </a:schemeClr>
            </a:gs>
            <a:gs pos="81000">
              <a:schemeClr val="phClr">
                <a:tint val="98000"/>
                <a:shade val="100000"/>
                <a:hueMod val="100000"/>
                <a:satMod val="15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39000"/>
                <a:hueMod val="100000"/>
                <a:satMod val="150000"/>
              </a:schemeClr>
              <a:schemeClr val="phClr">
                <a:tint val="90000"/>
                <a:shade val="100000"/>
                <a:hueMod val="100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Calligraphy</Template>
  <TotalTime>7</TotalTime>
  <Words>49</Words>
  <Application>Microsoft Office PowerPoint</Application>
  <PresentationFormat>全屏显示(4:3)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行云流水</vt:lpstr>
      <vt:lpstr>土木系第七周大一大二早晚自习出勤率</vt:lpstr>
      <vt:lpstr>土木系第七周大一早自习出勤率</vt:lpstr>
      <vt:lpstr>土木系第七周大二早自习出勤率</vt:lpstr>
      <vt:lpstr>土木系第七周大一晚自习出勤率</vt:lpstr>
      <vt:lpstr>土木系第七周出勤率优秀班级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土木系第七周大一大二早晚自习出勤率</dc:title>
  <dc:creator>微软用户</dc:creator>
  <cp:lastModifiedBy>微软用户</cp:lastModifiedBy>
  <cp:revision>2</cp:revision>
  <dcterms:created xsi:type="dcterms:W3CDTF">2016-04-10T05:46:31Z</dcterms:created>
  <dcterms:modified xsi:type="dcterms:W3CDTF">2016-04-10T05:54:06Z</dcterms:modified>
</cp:coreProperties>
</file>